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75" r:id="rId5"/>
    <p:sldId id="276" r:id="rId6"/>
    <p:sldId id="291" r:id="rId7"/>
    <p:sldId id="277" r:id="rId8"/>
    <p:sldId id="259" r:id="rId9"/>
    <p:sldId id="292" r:id="rId10"/>
    <p:sldId id="260" r:id="rId11"/>
    <p:sldId id="293" r:id="rId12"/>
    <p:sldId id="261" r:id="rId13"/>
    <p:sldId id="279" r:id="rId14"/>
    <p:sldId id="262" r:id="rId15"/>
    <p:sldId id="278" r:id="rId16"/>
    <p:sldId id="280" r:id="rId17"/>
    <p:sldId id="263" r:id="rId18"/>
    <p:sldId id="294" r:id="rId19"/>
    <p:sldId id="264" r:id="rId20"/>
    <p:sldId id="295" r:id="rId21"/>
    <p:sldId id="283" r:id="rId22"/>
    <p:sldId id="281" r:id="rId23"/>
    <p:sldId id="265" r:id="rId24"/>
    <p:sldId id="285" r:id="rId25"/>
    <p:sldId id="267" r:id="rId26"/>
    <p:sldId id="268" r:id="rId27"/>
    <p:sldId id="289" r:id="rId28"/>
    <p:sldId id="286" r:id="rId29"/>
    <p:sldId id="287" r:id="rId30"/>
    <p:sldId id="269" r:id="rId31"/>
    <p:sldId id="296" r:id="rId32"/>
    <p:sldId id="270" r:id="rId33"/>
    <p:sldId id="271" r:id="rId34"/>
    <p:sldId id="272" r:id="rId35"/>
    <p:sldId id="274" r:id="rId36"/>
    <p:sldId id="273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82E"/>
    <a:srgbClr val="A26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2"/>
    <p:restoredTop sz="95903"/>
  </p:normalViewPr>
  <p:slideViewPr>
    <p:cSldViewPr snapToGrid="0" snapToObjects="1">
      <p:cViewPr>
        <p:scale>
          <a:sx n="79" d="100"/>
          <a:sy n="79" d="100"/>
        </p:scale>
        <p:origin x="144" y="-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9E2A68-39BC-C347-A5F4-135627F4A743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D68767-C17B-FA41-8305-380785A85FEC}">
      <dgm:prSet phldrT="[Text]"/>
      <dgm:spPr/>
      <dgm:t>
        <a:bodyPr/>
        <a:lstStyle/>
        <a:p>
          <a:r>
            <a:rPr lang="en-US" dirty="0" smtClean="0"/>
            <a:t>Burdensomeness</a:t>
          </a:r>
          <a:endParaRPr lang="en-US" dirty="0"/>
        </a:p>
      </dgm:t>
    </dgm:pt>
    <dgm:pt modelId="{DB64393F-B7BE-C647-962E-20A11BB11386}" type="parTrans" cxnId="{A6DFC954-BC28-0D48-9339-013CF64362AB}">
      <dgm:prSet/>
      <dgm:spPr/>
      <dgm:t>
        <a:bodyPr/>
        <a:lstStyle/>
        <a:p>
          <a:endParaRPr lang="en-US"/>
        </a:p>
      </dgm:t>
    </dgm:pt>
    <dgm:pt modelId="{D11EB3B3-A15F-5E49-8ACB-C2EECA39FF84}" type="sibTrans" cxnId="{A6DFC954-BC28-0D48-9339-013CF64362AB}">
      <dgm:prSet/>
      <dgm:spPr/>
      <dgm:t>
        <a:bodyPr/>
        <a:lstStyle/>
        <a:p>
          <a:endParaRPr lang="en-US"/>
        </a:p>
      </dgm:t>
    </dgm:pt>
    <dgm:pt modelId="{78338B5D-4FF3-574E-9DAF-528CC2A5A173}">
      <dgm:prSet phldrT="[Text]"/>
      <dgm:spPr/>
      <dgm:t>
        <a:bodyPr/>
        <a:lstStyle/>
        <a:p>
          <a:r>
            <a:rPr lang="en-US" dirty="0" smtClean="0"/>
            <a:t>Analytical Rumination </a:t>
          </a:r>
          <a:endParaRPr lang="en-US" dirty="0"/>
        </a:p>
      </dgm:t>
    </dgm:pt>
    <dgm:pt modelId="{E1BF9A20-45AD-0D43-9273-09C804A1D03E}" type="parTrans" cxnId="{D0C153B6-1BAC-E64A-AC36-56B7D0561436}">
      <dgm:prSet/>
      <dgm:spPr/>
      <dgm:t>
        <a:bodyPr/>
        <a:lstStyle/>
        <a:p>
          <a:endParaRPr lang="en-US"/>
        </a:p>
      </dgm:t>
    </dgm:pt>
    <dgm:pt modelId="{05F3FB2F-94D4-0449-8D42-928EA19D0B3D}" type="sibTrans" cxnId="{D0C153B6-1BAC-E64A-AC36-56B7D0561436}">
      <dgm:prSet/>
      <dgm:spPr/>
      <dgm:t>
        <a:bodyPr/>
        <a:lstStyle/>
        <a:p>
          <a:endParaRPr lang="en-US"/>
        </a:p>
      </dgm:t>
    </dgm:pt>
    <dgm:pt modelId="{CF9CBC27-8A41-7D4B-AA9F-3066DAE092A7}">
      <dgm:prSet phldrT="[Text]"/>
      <dgm:spPr/>
      <dgm:t>
        <a:bodyPr/>
        <a:lstStyle/>
        <a:p>
          <a:r>
            <a:rPr lang="en-US" dirty="0" smtClean="0"/>
            <a:t>Socioeconomic Status</a:t>
          </a:r>
          <a:endParaRPr lang="en-US" dirty="0"/>
        </a:p>
      </dgm:t>
    </dgm:pt>
    <dgm:pt modelId="{975A3832-CEA1-FF48-9179-E9DE220B218C}" type="parTrans" cxnId="{19C04354-026C-1B4A-AA32-A1E1E32A5953}">
      <dgm:prSet/>
      <dgm:spPr/>
      <dgm:t>
        <a:bodyPr/>
        <a:lstStyle/>
        <a:p>
          <a:endParaRPr lang="en-US"/>
        </a:p>
      </dgm:t>
    </dgm:pt>
    <dgm:pt modelId="{DF989430-1246-1C42-A7AD-24B37BD8F089}" type="sibTrans" cxnId="{19C04354-026C-1B4A-AA32-A1E1E32A5953}">
      <dgm:prSet/>
      <dgm:spPr/>
      <dgm:t>
        <a:bodyPr/>
        <a:lstStyle/>
        <a:p>
          <a:endParaRPr lang="en-US"/>
        </a:p>
      </dgm:t>
    </dgm:pt>
    <dgm:pt modelId="{913A9746-7BE5-FB4B-A27A-53D65543BA45}" type="pres">
      <dgm:prSet presAssocID="{3D9E2A68-39BC-C347-A5F4-135627F4A7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AB56AF-88E0-6A44-98CF-99269490D956}" type="pres">
      <dgm:prSet presAssocID="{A8D68767-C17B-FA41-8305-380785A85FEC}" presName="parentLin" presStyleCnt="0"/>
      <dgm:spPr/>
    </dgm:pt>
    <dgm:pt modelId="{E0A6C8CB-5CA4-DA42-981A-1324662E8C78}" type="pres">
      <dgm:prSet presAssocID="{A8D68767-C17B-FA41-8305-380785A85FE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28F9876-DD28-9D44-95F9-6E2272875A3B}" type="pres">
      <dgm:prSet presAssocID="{A8D68767-C17B-FA41-8305-380785A85FE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BD36E-95B9-AD4C-9BB6-E60F5BA0ABC5}" type="pres">
      <dgm:prSet presAssocID="{A8D68767-C17B-FA41-8305-380785A85FEC}" presName="negativeSpace" presStyleCnt="0"/>
      <dgm:spPr/>
    </dgm:pt>
    <dgm:pt modelId="{6F710D56-62E9-5949-836B-7B7772256C32}" type="pres">
      <dgm:prSet presAssocID="{A8D68767-C17B-FA41-8305-380785A85FEC}" presName="childText" presStyleLbl="conFgAcc1" presStyleIdx="0" presStyleCnt="3">
        <dgm:presLayoutVars>
          <dgm:bulletEnabled val="1"/>
        </dgm:presLayoutVars>
      </dgm:prSet>
      <dgm:spPr/>
    </dgm:pt>
    <dgm:pt modelId="{C30C81A7-B81E-824E-B4C2-34981952A85B}" type="pres">
      <dgm:prSet presAssocID="{D11EB3B3-A15F-5E49-8ACB-C2EECA39FF84}" presName="spaceBetweenRectangles" presStyleCnt="0"/>
      <dgm:spPr/>
    </dgm:pt>
    <dgm:pt modelId="{32C5DD4F-088D-7645-B9EB-2A1513ACAF46}" type="pres">
      <dgm:prSet presAssocID="{78338B5D-4FF3-574E-9DAF-528CC2A5A173}" presName="parentLin" presStyleCnt="0"/>
      <dgm:spPr/>
    </dgm:pt>
    <dgm:pt modelId="{11082F1C-68B6-234F-B280-44FDE8060C16}" type="pres">
      <dgm:prSet presAssocID="{78338B5D-4FF3-574E-9DAF-528CC2A5A17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7FDCC63-56CC-3C40-812D-4FD8B062542C}" type="pres">
      <dgm:prSet presAssocID="{78338B5D-4FF3-574E-9DAF-528CC2A5A17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A7F40-C0D0-8640-ABDD-38368A27DAC6}" type="pres">
      <dgm:prSet presAssocID="{78338B5D-4FF3-574E-9DAF-528CC2A5A173}" presName="negativeSpace" presStyleCnt="0"/>
      <dgm:spPr/>
    </dgm:pt>
    <dgm:pt modelId="{DE5FBC19-5657-4449-A89D-15F04B443EEC}" type="pres">
      <dgm:prSet presAssocID="{78338B5D-4FF3-574E-9DAF-528CC2A5A173}" presName="childText" presStyleLbl="conFgAcc1" presStyleIdx="1" presStyleCnt="3">
        <dgm:presLayoutVars>
          <dgm:bulletEnabled val="1"/>
        </dgm:presLayoutVars>
      </dgm:prSet>
      <dgm:spPr/>
    </dgm:pt>
    <dgm:pt modelId="{208F5E03-7299-F84E-9C73-9C78E5C698DF}" type="pres">
      <dgm:prSet presAssocID="{05F3FB2F-94D4-0449-8D42-928EA19D0B3D}" presName="spaceBetweenRectangles" presStyleCnt="0"/>
      <dgm:spPr/>
    </dgm:pt>
    <dgm:pt modelId="{099D4466-0CC6-0242-A526-3DD73F1E3E66}" type="pres">
      <dgm:prSet presAssocID="{CF9CBC27-8A41-7D4B-AA9F-3066DAE092A7}" presName="parentLin" presStyleCnt="0"/>
      <dgm:spPr/>
    </dgm:pt>
    <dgm:pt modelId="{BABB7A50-31B7-0342-ADEB-258DAFA94150}" type="pres">
      <dgm:prSet presAssocID="{CF9CBC27-8A41-7D4B-AA9F-3066DAE092A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1896398-76ED-0248-88E7-196AE132A0AF}" type="pres">
      <dgm:prSet presAssocID="{CF9CBC27-8A41-7D4B-AA9F-3066DAE092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28C99-E236-3143-86F6-75FA8EC30D36}" type="pres">
      <dgm:prSet presAssocID="{CF9CBC27-8A41-7D4B-AA9F-3066DAE092A7}" presName="negativeSpace" presStyleCnt="0"/>
      <dgm:spPr/>
    </dgm:pt>
    <dgm:pt modelId="{944A7504-B79A-D944-BEB0-68715A7B08D9}" type="pres">
      <dgm:prSet presAssocID="{CF9CBC27-8A41-7D4B-AA9F-3066DAE092A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9C04354-026C-1B4A-AA32-A1E1E32A5953}" srcId="{3D9E2A68-39BC-C347-A5F4-135627F4A743}" destId="{CF9CBC27-8A41-7D4B-AA9F-3066DAE092A7}" srcOrd="2" destOrd="0" parTransId="{975A3832-CEA1-FF48-9179-E9DE220B218C}" sibTransId="{DF989430-1246-1C42-A7AD-24B37BD8F089}"/>
    <dgm:cxn modelId="{1000AC57-3130-0C42-B393-1030E9473599}" type="presOf" srcId="{CF9CBC27-8A41-7D4B-AA9F-3066DAE092A7}" destId="{BABB7A50-31B7-0342-ADEB-258DAFA94150}" srcOrd="0" destOrd="0" presId="urn:microsoft.com/office/officeart/2005/8/layout/list1"/>
    <dgm:cxn modelId="{EC5EEBE2-AA87-364B-9680-5D6CDA44A103}" type="presOf" srcId="{A8D68767-C17B-FA41-8305-380785A85FEC}" destId="{E0A6C8CB-5CA4-DA42-981A-1324662E8C78}" srcOrd="0" destOrd="0" presId="urn:microsoft.com/office/officeart/2005/8/layout/list1"/>
    <dgm:cxn modelId="{ED52E3BD-9ED0-9B4F-974A-F7032E01FD9F}" type="presOf" srcId="{CF9CBC27-8A41-7D4B-AA9F-3066DAE092A7}" destId="{F1896398-76ED-0248-88E7-196AE132A0AF}" srcOrd="1" destOrd="0" presId="urn:microsoft.com/office/officeart/2005/8/layout/list1"/>
    <dgm:cxn modelId="{A6E694CC-A7DD-5A40-A6CA-DFF2F55A2EF9}" type="presOf" srcId="{78338B5D-4FF3-574E-9DAF-528CC2A5A173}" destId="{11082F1C-68B6-234F-B280-44FDE8060C16}" srcOrd="0" destOrd="0" presId="urn:microsoft.com/office/officeart/2005/8/layout/list1"/>
    <dgm:cxn modelId="{A6DFC954-BC28-0D48-9339-013CF64362AB}" srcId="{3D9E2A68-39BC-C347-A5F4-135627F4A743}" destId="{A8D68767-C17B-FA41-8305-380785A85FEC}" srcOrd="0" destOrd="0" parTransId="{DB64393F-B7BE-C647-962E-20A11BB11386}" sibTransId="{D11EB3B3-A15F-5E49-8ACB-C2EECA39FF84}"/>
    <dgm:cxn modelId="{D0C153B6-1BAC-E64A-AC36-56B7D0561436}" srcId="{3D9E2A68-39BC-C347-A5F4-135627F4A743}" destId="{78338B5D-4FF3-574E-9DAF-528CC2A5A173}" srcOrd="1" destOrd="0" parTransId="{E1BF9A20-45AD-0D43-9273-09C804A1D03E}" sibTransId="{05F3FB2F-94D4-0449-8D42-928EA19D0B3D}"/>
    <dgm:cxn modelId="{2F518FC9-CF69-0040-AD08-81758B7CFECB}" type="presOf" srcId="{A8D68767-C17B-FA41-8305-380785A85FEC}" destId="{328F9876-DD28-9D44-95F9-6E2272875A3B}" srcOrd="1" destOrd="0" presId="urn:microsoft.com/office/officeart/2005/8/layout/list1"/>
    <dgm:cxn modelId="{72166EB1-1AD5-A04A-BFEB-D9DED1B8F7E1}" type="presOf" srcId="{3D9E2A68-39BC-C347-A5F4-135627F4A743}" destId="{913A9746-7BE5-FB4B-A27A-53D65543BA45}" srcOrd="0" destOrd="0" presId="urn:microsoft.com/office/officeart/2005/8/layout/list1"/>
    <dgm:cxn modelId="{0B041BA8-62AD-9B49-BEAC-8B1915066316}" type="presOf" srcId="{78338B5D-4FF3-574E-9DAF-528CC2A5A173}" destId="{47FDCC63-56CC-3C40-812D-4FD8B062542C}" srcOrd="1" destOrd="0" presId="urn:microsoft.com/office/officeart/2005/8/layout/list1"/>
    <dgm:cxn modelId="{B88DFA10-D954-8240-99BF-995B20469088}" type="presParOf" srcId="{913A9746-7BE5-FB4B-A27A-53D65543BA45}" destId="{6CAB56AF-88E0-6A44-98CF-99269490D956}" srcOrd="0" destOrd="0" presId="urn:microsoft.com/office/officeart/2005/8/layout/list1"/>
    <dgm:cxn modelId="{DDB21061-292E-6442-96BE-399BD853BFED}" type="presParOf" srcId="{6CAB56AF-88E0-6A44-98CF-99269490D956}" destId="{E0A6C8CB-5CA4-DA42-981A-1324662E8C78}" srcOrd="0" destOrd="0" presId="urn:microsoft.com/office/officeart/2005/8/layout/list1"/>
    <dgm:cxn modelId="{67E023D8-C214-6640-99C6-10DA0686B887}" type="presParOf" srcId="{6CAB56AF-88E0-6A44-98CF-99269490D956}" destId="{328F9876-DD28-9D44-95F9-6E2272875A3B}" srcOrd="1" destOrd="0" presId="urn:microsoft.com/office/officeart/2005/8/layout/list1"/>
    <dgm:cxn modelId="{9F0370D2-C7DE-3746-BCE2-B5D28F21A590}" type="presParOf" srcId="{913A9746-7BE5-FB4B-A27A-53D65543BA45}" destId="{900BD36E-95B9-AD4C-9BB6-E60F5BA0ABC5}" srcOrd="1" destOrd="0" presId="urn:microsoft.com/office/officeart/2005/8/layout/list1"/>
    <dgm:cxn modelId="{4D442749-90C1-974C-BCAA-30F6E70371AC}" type="presParOf" srcId="{913A9746-7BE5-FB4B-A27A-53D65543BA45}" destId="{6F710D56-62E9-5949-836B-7B7772256C32}" srcOrd="2" destOrd="0" presId="urn:microsoft.com/office/officeart/2005/8/layout/list1"/>
    <dgm:cxn modelId="{59D759C8-215F-C54D-970E-B19681EDD156}" type="presParOf" srcId="{913A9746-7BE5-FB4B-A27A-53D65543BA45}" destId="{C30C81A7-B81E-824E-B4C2-34981952A85B}" srcOrd="3" destOrd="0" presId="urn:microsoft.com/office/officeart/2005/8/layout/list1"/>
    <dgm:cxn modelId="{E83462C5-8374-B245-B3DC-C91162110395}" type="presParOf" srcId="{913A9746-7BE5-FB4B-A27A-53D65543BA45}" destId="{32C5DD4F-088D-7645-B9EB-2A1513ACAF46}" srcOrd="4" destOrd="0" presId="urn:microsoft.com/office/officeart/2005/8/layout/list1"/>
    <dgm:cxn modelId="{0960FBB6-CD58-8D4B-9D14-1B1EB9437AD5}" type="presParOf" srcId="{32C5DD4F-088D-7645-B9EB-2A1513ACAF46}" destId="{11082F1C-68B6-234F-B280-44FDE8060C16}" srcOrd="0" destOrd="0" presId="urn:microsoft.com/office/officeart/2005/8/layout/list1"/>
    <dgm:cxn modelId="{D90F7F4D-BF4A-AA41-B1F2-9B54D58B63E2}" type="presParOf" srcId="{32C5DD4F-088D-7645-B9EB-2A1513ACAF46}" destId="{47FDCC63-56CC-3C40-812D-4FD8B062542C}" srcOrd="1" destOrd="0" presId="urn:microsoft.com/office/officeart/2005/8/layout/list1"/>
    <dgm:cxn modelId="{DB67C129-9C87-5A43-9B40-60133D035E61}" type="presParOf" srcId="{913A9746-7BE5-FB4B-A27A-53D65543BA45}" destId="{BE0A7F40-C0D0-8640-ABDD-38368A27DAC6}" srcOrd="5" destOrd="0" presId="urn:microsoft.com/office/officeart/2005/8/layout/list1"/>
    <dgm:cxn modelId="{241ECE70-B3EE-8448-B553-57B713825E63}" type="presParOf" srcId="{913A9746-7BE5-FB4B-A27A-53D65543BA45}" destId="{DE5FBC19-5657-4449-A89D-15F04B443EEC}" srcOrd="6" destOrd="0" presId="urn:microsoft.com/office/officeart/2005/8/layout/list1"/>
    <dgm:cxn modelId="{951059B7-AE6A-A341-A006-AF5451445826}" type="presParOf" srcId="{913A9746-7BE5-FB4B-A27A-53D65543BA45}" destId="{208F5E03-7299-F84E-9C73-9C78E5C698DF}" srcOrd="7" destOrd="0" presId="urn:microsoft.com/office/officeart/2005/8/layout/list1"/>
    <dgm:cxn modelId="{6586A049-243A-FF43-AE5D-0D3B9F72C8C5}" type="presParOf" srcId="{913A9746-7BE5-FB4B-A27A-53D65543BA45}" destId="{099D4466-0CC6-0242-A526-3DD73F1E3E66}" srcOrd="8" destOrd="0" presId="urn:microsoft.com/office/officeart/2005/8/layout/list1"/>
    <dgm:cxn modelId="{E4CEAFAF-CDBB-254F-98CB-3C767F73ABDC}" type="presParOf" srcId="{099D4466-0CC6-0242-A526-3DD73F1E3E66}" destId="{BABB7A50-31B7-0342-ADEB-258DAFA94150}" srcOrd="0" destOrd="0" presId="urn:microsoft.com/office/officeart/2005/8/layout/list1"/>
    <dgm:cxn modelId="{2692CA3F-038F-A441-822B-695021F5E37B}" type="presParOf" srcId="{099D4466-0CC6-0242-A526-3DD73F1E3E66}" destId="{F1896398-76ED-0248-88E7-196AE132A0AF}" srcOrd="1" destOrd="0" presId="urn:microsoft.com/office/officeart/2005/8/layout/list1"/>
    <dgm:cxn modelId="{27CFC23A-FD19-A14B-B94E-2776F36735AE}" type="presParOf" srcId="{913A9746-7BE5-FB4B-A27A-53D65543BA45}" destId="{D0C28C99-E236-3143-86F6-75FA8EC30D36}" srcOrd="9" destOrd="0" presId="urn:microsoft.com/office/officeart/2005/8/layout/list1"/>
    <dgm:cxn modelId="{11157FF5-40F8-904D-98ED-CB361EC9322D}" type="presParOf" srcId="{913A9746-7BE5-FB4B-A27A-53D65543BA45}" destId="{944A7504-B79A-D944-BEB0-68715A7B08D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4DC184-FAB8-E049-BDBD-CDBC45FA8A86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96F0AE-DF6D-0940-A2BE-CE8296BDB77B}">
      <dgm:prSet phldrT="[Text]"/>
      <dgm:spPr/>
      <dgm:t>
        <a:bodyPr/>
        <a:lstStyle/>
        <a:p>
          <a:r>
            <a:rPr lang="en-US" dirty="0" smtClean="0"/>
            <a:t>Social Support </a:t>
          </a:r>
          <a:endParaRPr lang="en-US" dirty="0"/>
        </a:p>
      </dgm:t>
    </dgm:pt>
    <dgm:pt modelId="{FC64B336-F912-9B44-8B34-F931EB98CE00}" type="parTrans" cxnId="{158D6137-84C7-5B49-8726-7DD21C73EB7B}">
      <dgm:prSet/>
      <dgm:spPr/>
      <dgm:t>
        <a:bodyPr/>
        <a:lstStyle/>
        <a:p>
          <a:endParaRPr lang="en-US"/>
        </a:p>
      </dgm:t>
    </dgm:pt>
    <dgm:pt modelId="{4B75736E-44AE-DB42-9C6E-5F0FCD5DE4ED}" type="sibTrans" cxnId="{158D6137-84C7-5B49-8726-7DD21C73EB7B}">
      <dgm:prSet/>
      <dgm:spPr/>
      <dgm:t>
        <a:bodyPr/>
        <a:lstStyle/>
        <a:p>
          <a:endParaRPr lang="en-US"/>
        </a:p>
      </dgm:t>
    </dgm:pt>
    <dgm:pt modelId="{1B7B3124-263A-3C4E-95C4-8A009BACE083}">
      <dgm:prSet phldrT="[Text]"/>
      <dgm:spPr/>
      <dgm:t>
        <a:bodyPr/>
        <a:lstStyle/>
        <a:p>
          <a:r>
            <a:rPr lang="en-US" dirty="0" smtClean="0"/>
            <a:t>Age of Mother at Time of Birth</a:t>
          </a:r>
          <a:endParaRPr lang="en-US" dirty="0"/>
        </a:p>
      </dgm:t>
    </dgm:pt>
    <dgm:pt modelId="{C9A5B890-4DC5-434C-B8A8-8B514E50E7A6}" type="parTrans" cxnId="{87A6A1AA-AF8D-D649-996B-2DB5C6A160C2}">
      <dgm:prSet/>
      <dgm:spPr/>
      <dgm:t>
        <a:bodyPr/>
        <a:lstStyle/>
        <a:p>
          <a:endParaRPr lang="en-US"/>
        </a:p>
      </dgm:t>
    </dgm:pt>
    <dgm:pt modelId="{9C53A017-ED56-9144-944D-FE832E0DA25E}" type="sibTrans" cxnId="{87A6A1AA-AF8D-D649-996B-2DB5C6A160C2}">
      <dgm:prSet/>
      <dgm:spPr/>
      <dgm:t>
        <a:bodyPr/>
        <a:lstStyle/>
        <a:p>
          <a:endParaRPr lang="en-US"/>
        </a:p>
      </dgm:t>
    </dgm:pt>
    <dgm:pt modelId="{347C154C-9AA2-384B-9BF4-2E402B7024B7}">
      <dgm:prSet phldrT="[Text]"/>
      <dgm:spPr/>
      <dgm:t>
        <a:bodyPr/>
        <a:lstStyle/>
        <a:p>
          <a:r>
            <a:rPr lang="en-US" dirty="0" smtClean="0"/>
            <a:t>Birthweight of Child</a:t>
          </a:r>
          <a:endParaRPr lang="en-US" dirty="0"/>
        </a:p>
      </dgm:t>
    </dgm:pt>
    <dgm:pt modelId="{D740397D-E49F-644E-B122-89FD64A37F5C}" type="parTrans" cxnId="{3999064F-34BE-8249-9035-AF0C4DEF7FBC}">
      <dgm:prSet/>
      <dgm:spPr/>
      <dgm:t>
        <a:bodyPr/>
        <a:lstStyle/>
        <a:p>
          <a:endParaRPr lang="en-US"/>
        </a:p>
      </dgm:t>
    </dgm:pt>
    <dgm:pt modelId="{323A2708-D15C-4844-805E-4FE3B77717F5}" type="sibTrans" cxnId="{3999064F-34BE-8249-9035-AF0C4DEF7FBC}">
      <dgm:prSet/>
      <dgm:spPr/>
      <dgm:t>
        <a:bodyPr/>
        <a:lstStyle/>
        <a:p>
          <a:endParaRPr lang="en-US"/>
        </a:p>
      </dgm:t>
    </dgm:pt>
    <dgm:pt modelId="{6C953FFF-94A3-F545-84DC-081883307FB9}">
      <dgm:prSet/>
      <dgm:spPr/>
      <dgm:t>
        <a:bodyPr/>
        <a:lstStyle/>
        <a:p>
          <a:r>
            <a:rPr lang="en-US" dirty="0" smtClean="0"/>
            <a:t>Socioeconomic Status </a:t>
          </a:r>
          <a:endParaRPr lang="en-US" dirty="0"/>
        </a:p>
      </dgm:t>
    </dgm:pt>
    <dgm:pt modelId="{D838F80B-B793-3D42-8D8C-6E1850DAB601}" type="parTrans" cxnId="{A4F6E083-3558-5443-9DB6-C2A128570BCC}">
      <dgm:prSet/>
      <dgm:spPr/>
      <dgm:t>
        <a:bodyPr/>
        <a:lstStyle/>
        <a:p>
          <a:endParaRPr lang="en-US"/>
        </a:p>
      </dgm:t>
    </dgm:pt>
    <dgm:pt modelId="{FACEF2E3-E530-7944-A03E-6EF86A285E48}" type="sibTrans" cxnId="{A4F6E083-3558-5443-9DB6-C2A128570BCC}">
      <dgm:prSet/>
      <dgm:spPr/>
      <dgm:t>
        <a:bodyPr/>
        <a:lstStyle/>
        <a:p>
          <a:endParaRPr lang="en-US"/>
        </a:p>
      </dgm:t>
    </dgm:pt>
    <dgm:pt modelId="{1D1F8350-4C73-344F-BB75-C2D8F1CC8E9E}">
      <dgm:prSet/>
      <dgm:spPr/>
      <dgm:t>
        <a:bodyPr/>
        <a:lstStyle/>
        <a:p>
          <a:r>
            <a:rPr lang="en-US" dirty="0" smtClean="0"/>
            <a:t>Analytical Rumination </a:t>
          </a:r>
          <a:endParaRPr lang="en-US" dirty="0"/>
        </a:p>
      </dgm:t>
    </dgm:pt>
    <dgm:pt modelId="{B3A912BE-FEF0-5141-AFB3-A2F50DB2F6E9}" type="parTrans" cxnId="{FE135593-6939-2B40-990F-106555666AF2}">
      <dgm:prSet/>
      <dgm:spPr/>
      <dgm:t>
        <a:bodyPr/>
        <a:lstStyle/>
        <a:p>
          <a:endParaRPr lang="en-US"/>
        </a:p>
      </dgm:t>
    </dgm:pt>
    <dgm:pt modelId="{19ABFD9E-C013-5047-91D7-CF35C05E46C2}" type="sibTrans" cxnId="{FE135593-6939-2B40-990F-106555666AF2}">
      <dgm:prSet/>
      <dgm:spPr/>
      <dgm:t>
        <a:bodyPr/>
        <a:lstStyle/>
        <a:p>
          <a:endParaRPr lang="en-US"/>
        </a:p>
      </dgm:t>
    </dgm:pt>
    <dgm:pt modelId="{F830ECE5-1EA8-9A43-9019-E610043AA721}" type="pres">
      <dgm:prSet presAssocID="{5F4DC184-FAB8-E049-BDBD-CDBC45FA8A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E6A183-7A42-E146-8EB2-1B9712989993}" type="pres">
      <dgm:prSet presAssocID="{0896F0AE-DF6D-0940-A2BE-CE8296BDB77B}" presName="parentLin" presStyleCnt="0"/>
      <dgm:spPr/>
    </dgm:pt>
    <dgm:pt modelId="{6C587EF4-E229-A444-B38B-339FFFC209F6}" type="pres">
      <dgm:prSet presAssocID="{0896F0AE-DF6D-0940-A2BE-CE8296BDB77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3C87C87-7700-EB46-A600-A6C569CE96DE}" type="pres">
      <dgm:prSet presAssocID="{0896F0AE-DF6D-0940-A2BE-CE8296BDB77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AFE47-C12A-8443-A104-C4C708E54689}" type="pres">
      <dgm:prSet presAssocID="{0896F0AE-DF6D-0940-A2BE-CE8296BDB77B}" presName="negativeSpace" presStyleCnt="0"/>
      <dgm:spPr/>
    </dgm:pt>
    <dgm:pt modelId="{8E425B97-8A6D-204D-A506-F0C5A6AFE0DA}" type="pres">
      <dgm:prSet presAssocID="{0896F0AE-DF6D-0940-A2BE-CE8296BDB77B}" presName="childText" presStyleLbl="conFgAcc1" presStyleIdx="0" presStyleCnt="5">
        <dgm:presLayoutVars>
          <dgm:bulletEnabled val="1"/>
        </dgm:presLayoutVars>
      </dgm:prSet>
      <dgm:spPr/>
    </dgm:pt>
    <dgm:pt modelId="{A8341AEC-C7FD-8246-88FD-60E1A330A1E6}" type="pres">
      <dgm:prSet presAssocID="{4B75736E-44AE-DB42-9C6E-5F0FCD5DE4ED}" presName="spaceBetweenRectangles" presStyleCnt="0"/>
      <dgm:spPr/>
    </dgm:pt>
    <dgm:pt modelId="{01C3DFAA-8E1C-4246-9D87-2C0531EBDFFE}" type="pres">
      <dgm:prSet presAssocID="{6C953FFF-94A3-F545-84DC-081883307FB9}" presName="parentLin" presStyleCnt="0"/>
      <dgm:spPr/>
    </dgm:pt>
    <dgm:pt modelId="{62E77176-D051-A841-BDDD-095A65006EEB}" type="pres">
      <dgm:prSet presAssocID="{6C953FFF-94A3-F545-84DC-081883307FB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41657A7-62E4-1546-BC58-46674959043E}" type="pres">
      <dgm:prSet presAssocID="{6C953FFF-94A3-F545-84DC-081883307FB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4CAA0-8533-2A4F-91E0-85232B104CA1}" type="pres">
      <dgm:prSet presAssocID="{6C953FFF-94A3-F545-84DC-081883307FB9}" presName="negativeSpace" presStyleCnt="0"/>
      <dgm:spPr/>
    </dgm:pt>
    <dgm:pt modelId="{74D15765-99B6-AB48-B12A-9F622A23295F}" type="pres">
      <dgm:prSet presAssocID="{6C953FFF-94A3-F545-84DC-081883307FB9}" presName="childText" presStyleLbl="conFgAcc1" presStyleIdx="1" presStyleCnt="5">
        <dgm:presLayoutVars>
          <dgm:bulletEnabled val="1"/>
        </dgm:presLayoutVars>
      </dgm:prSet>
      <dgm:spPr/>
    </dgm:pt>
    <dgm:pt modelId="{9F622C63-9509-FF45-90E2-72BFD3E19646}" type="pres">
      <dgm:prSet presAssocID="{FACEF2E3-E530-7944-A03E-6EF86A285E48}" presName="spaceBetweenRectangles" presStyleCnt="0"/>
      <dgm:spPr/>
    </dgm:pt>
    <dgm:pt modelId="{7BBEA51C-79EA-1240-B4D4-EE6B4C5D266B}" type="pres">
      <dgm:prSet presAssocID="{1D1F8350-4C73-344F-BB75-C2D8F1CC8E9E}" presName="parentLin" presStyleCnt="0"/>
      <dgm:spPr/>
    </dgm:pt>
    <dgm:pt modelId="{DC0109C5-6899-AB46-BDCA-6D9D56885B5B}" type="pres">
      <dgm:prSet presAssocID="{1D1F8350-4C73-344F-BB75-C2D8F1CC8E9E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1DA2CC1C-131D-AD42-B828-DF98ABC63E2D}" type="pres">
      <dgm:prSet presAssocID="{1D1F8350-4C73-344F-BB75-C2D8F1CC8E9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90C1D-3FB7-ED49-9A0C-8CDC1DC95DD8}" type="pres">
      <dgm:prSet presAssocID="{1D1F8350-4C73-344F-BB75-C2D8F1CC8E9E}" presName="negativeSpace" presStyleCnt="0"/>
      <dgm:spPr/>
    </dgm:pt>
    <dgm:pt modelId="{6A20E857-4F2B-E840-AE9B-EFCBAB08B2AD}" type="pres">
      <dgm:prSet presAssocID="{1D1F8350-4C73-344F-BB75-C2D8F1CC8E9E}" presName="childText" presStyleLbl="conFgAcc1" presStyleIdx="2" presStyleCnt="5">
        <dgm:presLayoutVars>
          <dgm:bulletEnabled val="1"/>
        </dgm:presLayoutVars>
      </dgm:prSet>
      <dgm:spPr/>
    </dgm:pt>
    <dgm:pt modelId="{38C0B558-E585-054F-91DF-A1A6FDA58FA6}" type="pres">
      <dgm:prSet presAssocID="{19ABFD9E-C013-5047-91D7-CF35C05E46C2}" presName="spaceBetweenRectangles" presStyleCnt="0"/>
      <dgm:spPr/>
    </dgm:pt>
    <dgm:pt modelId="{223014D9-20B9-DE46-8AE1-CA44D2D361DD}" type="pres">
      <dgm:prSet presAssocID="{1B7B3124-263A-3C4E-95C4-8A009BACE083}" presName="parentLin" presStyleCnt="0"/>
      <dgm:spPr/>
    </dgm:pt>
    <dgm:pt modelId="{986A6508-149E-CF41-9871-8690FBFF3B3A}" type="pres">
      <dgm:prSet presAssocID="{1B7B3124-263A-3C4E-95C4-8A009BACE083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3DD00474-5531-1F43-A30A-6A96FBD03A55}" type="pres">
      <dgm:prSet presAssocID="{1B7B3124-263A-3C4E-95C4-8A009BACE08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C770FE-181A-5646-B099-9ADE912B6E61}" type="pres">
      <dgm:prSet presAssocID="{1B7B3124-263A-3C4E-95C4-8A009BACE083}" presName="negativeSpace" presStyleCnt="0"/>
      <dgm:spPr/>
    </dgm:pt>
    <dgm:pt modelId="{EB042A8F-A1C2-D042-AE21-F5F2901ECF9C}" type="pres">
      <dgm:prSet presAssocID="{1B7B3124-263A-3C4E-95C4-8A009BACE083}" presName="childText" presStyleLbl="conFgAcc1" presStyleIdx="3" presStyleCnt="5">
        <dgm:presLayoutVars>
          <dgm:bulletEnabled val="1"/>
        </dgm:presLayoutVars>
      </dgm:prSet>
      <dgm:spPr/>
    </dgm:pt>
    <dgm:pt modelId="{76A077C5-C3FD-3446-9B0E-54840EF0DB65}" type="pres">
      <dgm:prSet presAssocID="{9C53A017-ED56-9144-944D-FE832E0DA25E}" presName="spaceBetweenRectangles" presStyleCnt="0"/>
      <dgm:spPr/>
    </dgm:pt>
    <dgm:pt modelId="{758A5D38-54F1-0245-BD88-559B329C5A39}" type="pres">
      <dgm:prSet presAssocID="{347C154C-9AA2-384B-9BF4-2E402B7024B7}" presName="parentLin" presStyleCnt="0"/>
      <dgm:spPr/>
    </dgm:pt>
    <dgm:pt modelId="{3F3BE398-10A1-0742-8139-A3ED6CC7F42C}" type="pres">
      <dgm:prSet presAssocID="{347C154C-9AA2-384B-9BF4-2E402B7024B7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9F11D995-7EEC-C547-8B09-44DE15D29DB7}" type="pres">
      <dgm:prSet presAssocID="{347C154C-9AA2-384B-9BF4-2E402B7024B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3B6D8-AB96-994D-A6AD-C207DCF3B875}" type="pres">
      <dgm:prSet presAssocID="{347C154C-9AA2-384B-9BF4-2E402B7024B7}" presName="negativeSpace" presStyleCnt="0"/>
      <dgm:spPr/>
    </dgm:pt>
    <dgm:pt modelId="{9AF8513F-BA34-AD4E-AF9D-26C7B210D94F}" type="pres">
      <dgm:prSet presAssocID="{347C154C-9AA2-384B-9BF4-2E402B7024B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4F6E083-3558-5443-9DB6-C2A128570BCC}" srcId="{5F4DC184-FAB8-E049-BDBD-CDBC45FA8A86}" destId="{6C953FFF-94A3-F545-84DC-081883307FB9}" srcOrd="1" destOrd="0" parTransId="{D838F80B-B793-3D42-8D8C-6E1850DAB601}" sibTransId="{FACEF2E3-E530-7944-A03E-6EF86A285E48}"/>
    <dgm:cxn modelId="{13B06C0A-501B-794C-8C8D-6F257AB5F7A8}" type="presOf" srcId="{1B7B3124-263A-3C4E-95C4-8A009BACE083}" destId="{986A6508-149E-CF41-9871-8690FBFF3B3A}" srcOrd="0" destOrd="0" presId="urn:microsoft.com/office/officeart/2005/8/layout/list1"/>
    <dgm:cxn modelId="{3999064F-34BE-8249-9035-AF0C4DEF7FBC}" srcId="{5F4DC184-FAB8-E049-BDBD-CDBC45FA8A86}" destId="{347C154C-9AA2-384B-9BF4-2E402B7024B7}" srcOrd="4" destOrd="0" parTransId="{D740397D-E49F-644E-B122-89FD64A37F5C}" sibTransId="{323A2708-D15C-4844-805E-4FE3B77717F5}"/>
    <dgm:cxn modelId="{762E2878-22C0-4049-B6B8-7ECED8A3B6A2}" type="presOf" srcId="{0896F0AE-DF6D-0940-A2BE-CE8296BDB77B}" destId="{93C87C87-7700-EB46-A600-A6C569CE96DE}" srcOrd="1" destOrd="0" presId="urn:microsoft.com/office/officeart/2005/8/layout/list1"/>
    <dgm:cxn modelId="{979A51F9-9658-174E-8AE9-0899DA5CBC92}" type="presOf" srcId="{1D1F8350-4C73-344F-BB75-C2D8F1CC8E9E}" destId="{1DA2CC1C-131D-AD42-B828-DF98ABC63E2D}" srcOrd="1" destOrd="0" presId="urn:microsoft.com/office/officeart/2005/8/layout/list1"/>
    <dgm:cxn modelId="{8FB520C7-2B63-1843-AF00-B0E7B1D5DDD4}" type="presOf" srcId="{1D1F8350-4C73-344F-BB75-C2D8F1CC8E9E}" destId="{DC0109C5-6899-AB46-BDCA-6D9D56885B5B}" srcOrd="0" destOrd="0" presId="urn:microsoft.com/office/officeart/2005/8/layout/list1"/>
    <dgm:cxn modelId="{AD3CF799-3345-AB44-960A-CB3326E19294}" type="presOf" srcId="{1B7B3124-263A-3C4E-95C4-8A009BACE083}" destId="{3DD00474-5531-1F43-A30A-6A96FBD03A55}" srcOrd="1" destOrd="0" presId="urn:microsoft.com/office/officeart/2005/8/layout/list1"/>
    <dgm:cxn modelId="{0E0B9831-6D16-4347-B1C7-31375F623B0E}" type="presOf" srcId="{347C154C-9AA2-384B-9BF4-2E402B7024B7}" destId="{3F3BE398-10A1-0742-8139-A3ED6CC7F42C}" srcOrd="0" destOrd="0" presId="urn:microsoft.com/office/officeart/2005/8/layout/list1"/>
    <dgm:cxn modelId="{0E1EEC0F-7476-C84E-81CE-28C9AB82774C}" type="presOf" srcId="{6C953FFF-94A3-F545-84DC-081883307FB9}" destId="{941657A7-62E4-1546-BC58-46674959043E}" srcOrd="1" destOrd="0" presId="urn:microsoft.com/office/officeart/2005/8/layout/list1"/>
    <dgm:cxn modelId="{FD860B74-8A90-454B-90FA-F15DBF102A98}" type="presOf" srcId="{6C953FFF-94A3-F545-84DC-081883307FB9}" destId="{62E77176-D051-A841-BDDD-095A65006EEB}" srcOrd="0" destOrd="0" presId="urn:microsoft.com/office/officeart/2005/8/layout/list1"/>
    <dgm:cxn modelId="{357355FD-AFCD-C743-8EE0-7EFFF57CFABE}" type="presOf" srcId="{0896F0AE-DF6D-0940-A2BE-CE8296BDB77B}" destId="{6C587EF4-E229-A444-B38B-339FFFC209F6}" srcOrd="0" destOrd="0" presId="urn:microsoft.com/office/officeart/2005/8/layout/list1"/>
    <dgm:cxn modelId="{F81A3885-ABE7-DA49-85EA-71B4705EB9B2}" type="presOf" srcId="{347C154C-9AA2-384B-9BF4-2E402B7024B7}" destId="{9F11D995-7EEC-C547-8B09-44DE15D29DB7}" srcOrd="1" destOrd="0" presId="urn:microsoft.com/office/officeart/2005/8/layout/list1"/>
    <dgm:cxn modelId="{87A6A1AA-AF8D-D649-996B-2DB5C6A160C2}" srcId="{5F4DC184-FAB8-E049-BDBD-CDBC45FA8A86}" destId="{1B7B3124-263A-3C4E-95C4-8A009BACE083}" srcOrd="3" destOrd="0" parTransId="{C9A5B890-4DC5-434C-B8A8-8B514E50E7A6}" sibTransId="{9C53A017-ED56-9144-944D-FE832E0DA25E}"/>
    <dgm:cxn modelId="{A4CAFEEA-9BAD-C146-83F6-E2678A94D05A}" type="presOf" srcId="{5F4DC184-FAB8-E049-BDBD-CDBC45FA8A86}" destId="{F830ECE5-1EA8-9A43-9019-E610043AA721}" srcOrd="0" destOrd="0" presId="urn:microsoft.com/office/officeart/2005/8/layout/list1"/>
    <dgm:cxn modelId="{158D6137-84C7-5B49-8726-7DD21C73EB7B}" srcId="{5F4DC184-FAB8-E049-BDBD-CDBC45FA8A86}" destId="{0896F0AE-DF6D-0940-A2BE-CE8296BDB77B}" srcOrd="0" destOrd="0" parTransId="{FC64B336-F912-9B44-8B34-F931EB98CE00}" sibTransId="{4B75736E-44AE-DB42-9C6E-5F0FCD5DE4ED}"/>
    <dgm:cxn modelId="{FE135593-6939-2B40-990F-106555666AF2}" srcId="{5F4DC184-FAB8-E049-BDBD-CDBC45FA8A86}" destId="{1D1F8350-4C73-344F-BB75-C2D8F1CC8E9E}" srcOrd="2" destOrd="0" parTransId="{B3A912BE-FEF0-5141-AFB3-A2F50DB2F6E9}" sibTransId="{19ABFD9E-C013-5047-91D7-CF35C05E46C2}"/>
    <dgm:cxn modelId="{6AB370F5-D0E5-A842-8526-4002B3141CEB}" type="presParOf" srcId="{F830ECE5-1EA8-9A43-9019-E610043AA721}" destId="{A0E6A183-7A42-E146-8EB2-1B9712989993}" srcOrd="0" destOrd="0" presId="urn:microsoft.com/office/officeart/2005/8/layout/list1"/>
    <dgm:cxn modelId="{6B0B6875-3429-7941-9DAD-F935B843C372}" type="presParOf" srcId="{A0E6A183-7A42-E146-8EB2-1B9712989993}" destId="{6C587EF4-E229-A444-B38B-339FFFC209F6}" srcOrd="0" destOrd="0" presId="urn:microsoft.com/office/officeart/2005/8/layout/list1"/>
    <dgm:cxn modelId="{3B414527-769B-0D46-9165-01A2760B5CAD}" type="presParOf" srcId="{A0E6A183-7A42-E146-8EB2-1B9712989993}" destId="{93C87C87-7700-EB46-A600-A6C569CE96DE}" srcOrd="1" destOrd="0" presId="urn:microsoft.com/office/officeart/2005/8/layout/list1"/>
    <dgm:cxn modelId="{51226607-0E13-804D-ABE3-B6FD4C5F458E}" type="presParOf" srcId="{F830ECE5-1EA8-9A43-9019-E610043AA721}" destId="{55CAFE47-C12A-8443-A104-C4C708E54689}" srcOrd="1" destOrd="0" presId="urn:microsoft.com/office/officeart/2005/8/layout/list1"/>
    <dgm:cxn modelId="{24D86805-A3BF-E84F-B0F5-F36737F10E80}" type="presParOf" srcId="{F830ECE5-1EA8-9A43-9019-E610043AA721}" destId="{8E425B97-8A6D-204D-A506-F0C5A6AFE0DA}" srcOrd="2" destOrd="0" presId="urn:microsoft.com/office/officeart/2005/8/layout/list1"/>
    <dgm:cxn modelId="{3834D6E3-6CA0-F442-8ECD-8160D68A2724}" type="presParOf" srcId="{F830ECE5-1EA8-9A43-9019-E610043AA721}" destId="{A8341AEC-C7FD-8246-88FD-60E1A330A1E6}" srcOrd="3" destOrd="0" presId="urn:microsoft.com/office/officeart/2005/8/layout/list1"/>
    <dgm:cxn modelId="{2C267CF4-93DC-4140-AB5E-984FD9030643}" type="presParOf" srcId="{F830ECE5-1EA8-9A43-9019-E610043AA721}" destId="{01C3DFAA-8E1C-4246-9D87-2C0531EBDFFE}" srcOrd="4" destOrd="0" presId="urn:microsoft.com/office/officeart/2005/8/layout/list1"/>
    <dgm:cxn modelId="{21CC25C2-1E6F-1842-B00A-EFDAD7893B1B}" type="presParOf" srcId="{01C3DFAA-8E1C-4246-9D87-2C0531EBDFFE}" destId="{62E77176-D051-A841-BDDD-095A65006EEB}" srcOrd="0" destOrd="0" presId="urn:microsoft.com/office/officeart/2005/8/layout/list1"/>
    <dgm:cxn modelId="{21762AA1-CFBD-EB42-8FE1-0E1497F5EB5F}" type="presParOf" srcId="{01C3DFAA-8E1C-4246-9D87-2C0531EBDFFE}" destId="{941657A7-62E4-1546-BC58-46674959043E}" srcOrd="1" destOrd="0" presId="urn:microsoft.com/office/officeart/2005/8/layout/list1"/>
    <dgm:cxn modelId="{DE3DEA66-F91A-8D4E-A3C7-92FD2E234522}" type="presParOf" srcId="{F830ECE5-1EA8-9A43-9019-E610043AA721}" destId="{A994CAA0-8533-2A4F-91E0-85232B104CA1}" srcOrd="5" destOrd="0" presId="urn:microsoft.com/office/officeart/2005/8/layout/list1"/>
    <dgm:cxn modelId="{DE3F3D81-430E-5745-A513-DAD5E3117E1A}" type="presParOf" srcId="{F830ECE5-1EA8-9A43-9019-E610043AA721}" destId="{74D15765-99B6-AB48-B12A-9F622A23295F}" srcOrd="6" destOrd="0" presId="urn:microsoft.com/office/officeart/2005/8/layout/list1"/>
    <dgm:cxn modelId="{20893A7B-5D9F-FD49-84CF-01BD59053323}" type="presParOf" srcId="{F830ECE5-1EA8-9A43-9019-E610043AA721}" destId="{9F622C63-9509-FF45-90E2-72BFD3E19646}" srcOrd="7" destOrd="0" presId="urn:microsoft.com/office/officeart/2005/8/layout/list1"/>
    <dgm:cxn modelId="{46CA93C3-F7B6-3C42-B924-F80517901753}" type="presParOf" srcId="{F830ECE5-1EA8-9A43-9019-E610043AA721}" destId="{7BBEA51C-79EA-1240-B4D4-EE6B4C5D266B}" srcOrd="8" destOrd="0" presId="urn:microsoft.com/office/officeart/2005/8/layout/list1"/>
    <dgm:cxn modelId="{353C3EA7-F282-EC42-BA64-7F39FB155FD3}" type="presParOf" srcId="{7BBEA51C-79EA-1240-B4D4-EE6B4C5D266B}" destId="{DC0109C5-6899-AB46-BDCA-6D9D56885B5B}" srcOrd="0" destOrd="0" presId="urn:microsoft.com/office/officeart/2005/8/layout/list1"/>
    <dgm:cxn modelId="{49906064-AAB7-1941-86B5-BAF0DA6A4614}" type="presParOf" srcId="{7BBEA51C-79EA-1240-B4D4-EE6B4C5D266B}" destId="{1DA2CC1C-131D-AD42-B828-DF98ABC63E2D}" srcOrd="1" destOrd="0" presId="urn:microsoft.com/office/officeart/2005/8/layout/list1"/>
    <dgm:cxn modelId="{2FF51087-87D0-384A-8C66-A36C5907340B}" type="presParOf" srcId="{F830ECE5-1EA8-9A43-9019-E610043AA721}" destId="{DB790C1D-3FB7-ED49-9A0C-8CDC1DC95DD8}" srcOrd="9" destOrd="0" presId="urn:microsoft.com/office/officeart/2005/8/layout/list1"/>
    <dgm:cxn modelId="{E054FB15-4BCD-7648-80D4-05CB73D28A09}" type="presParOf" srcId="{F830ECE5-1EA8-9A43-9019-E610043AA721}" destId="{6A20E857-4F2B-E840-AE9B-EFCBAB08B2AD}" srcOrd="10" destOrd="0" presId="urn:microsoft.com/office/officeart/2005/8/layout/list1"/>
    <dgm:cxn modelId="{E271CF6A-6E9E-424A-94A4-D29F3957FCAD}" type="presParOf" srcId="{F830ECE5-1EA8-9A43-9019-E610043AA721}" destId="{38C0B558-E585-054F-91DF-A1A6FDA58FA6}" srcOrd="11" destOrd="0" presId="urn:microsoft.com/office/officeart/2005/8/layout/list1"/>
    <dgm:cxn modelId="{5ABDA023-249A-5F45-BF07-B95E7E2F42C2}" type="presParOf" srcId="{F830ECE5-1EA8-9A43-9019-E610043AA721}" destId="{223014D9-20B9-DE46-8AE1-CA44D2D361DD}" srcOrd="12" destOrd="0" presId="urn:microsoft.com/office/officeart/2005/8/layout/list1"/>
    <dgm:cxn modelId="{6E2D0EC2-08C0-EF41-8680-3BF88F6C78B9}" type="presParOf" srcId="{223014D9-20B9-DE46-8AE1-CA44D2D361DD}" destId="{986A6508-149E-CF41-9871-8690FBFF3B3A}" srcOrd="0" destOrd="0" presId="urn:microsoft.com/office/officeart/2005/8/layout/list1"/>
    <dgm:cxn modelId="{3DED0065-0636-494A-B3E7-2CD5DC63D3B1}" type="presParOf" srcId="{223014D9-20B9-DE46-8AE1-CA44D2D361DD}" destId="{3DD00474-5531-1F43-A30A-6A96FBD03A55}" srcOrd="1" destOrd="0" presId="urn:microsoft.com/office/officeart/2005/8/layout/list1"/>
    <dgm:cxn modelId="{1333DE47-F309-9646-A68F-C7CB63F9C7DF}" type="presParOf" srcId="{F830ECE5-1EA8-9A43-9019-E610043AA721}" destId="{80C770FE-181A-5646-B099-9ADE912B6E61}" srcOrd="13" destOrd="0" presId="urn:microsoft.com/office/officeart/2005/8/layout/list1"/>
    <dgm:cxn modelId="{B01FED19-8FC0-324C-8E33-3CC7E6EB22C5}" type="presParOf" srcId="{F830ECE5-1EA8-9A43-9019-E610043AA721}" destId="{EB042A8F-A1C2-D042-AE21-F5F2901ECF9C}" srcOrd="14" destOrd="0" presId="urn:microsoft.com/office/officeart/2005/8/layout/list1"/>
    <dgm:cxn modelId="{516AE1C4-0844-FE4A-8BCC-CDD79423210F}" type="presParOf" srcId="{F830ECE5-1EA8-9A43-9019-E610043AA721}" destId="{76A077C5-C3FD-3446-9B0E-54840EF0DB65}" srcOrd="15" destOrd="0" presId="urn:microsoft.com/office/officeart/2005/8/layout/list1"/>
    <dgm:cxn modelId="{78BD3E60-E0CA-4C4B-BD49-BEA7918C290D}" type="presParOf" srcId="{F830ECE5-1EA8-9A43-9019-E610043AA721}" destId="{758A5D38-54F1-0245-BD88-559B329C5A39}" srcOrd="16" destOrd="0" presId="urn:microsoft.com/office/officeart/2005/8/layout/list1"/>
    <dgm:cxn modelId="{2F983E4C-4594-2F4D-967D-7072B353A4D0}" type="presParOf" srcId="{758A5D38-54F1-0245-BD88-559B329C5A39}" destId="{3F3BE398-10A1-0742-8139-A3ED6CC7F42C}" srcOrd="0" destOrd="0" presId="urn:microsoft.com/office/officeart/2005/8/layout/list1"/>
    <dgm:cxn modelId="{1903BBE1-86FE-3342-B1DF-D5589D142B61}" type="presParOf" srcId="{758A5D38-54F1-0245-BD88-559B329C5A39}" destId="{9F11D995-7EEC-C547-8B09-44DE15D29DB7}" srcOrd="1" destOrd="0" presId="urn:microsoft.com/office/officeart/2005/8/layout/list1"/>
    <dgm:cxn modelId="{DD89E5CE-E181-B64E-A9F9-6697C9E76A73}" type="presParOf" srcId="{F830ECE5-1EA8-9A43-9019-E610043AA721}" destId="{9883B6D8-AB96-994D-A6AD-C207DCF3B875}" srcOrd="17" destOrd="0" presId="urn:microsoft.com/office/officeart/2005/8/layout/list1"/>
    <dgm:cxn modelId="{5301CE5C-D0C7-8B40-BD4F-CD08C871C3BE}" type="presParOf" srcId="{F830ECE5-1EA8-9A43-9019-E610043AA721}" destId="{9AF8513F-BA34-AD4E-AF9D-26C7B210D94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D28B74-1923-C74D-A1F7-22755A4C7465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EB2A2-9D9F-8645-9F45-C3C743042BA5}">
      <dgm:prSet phldrT="[Text]"/>
      <dgm:spPr/>
      <dgm:t>
        <a:bodyPr/>
        <a:lstStyle/>
        <a:p>
          <a:r>
            <a:rPr lang="en-US" dirty="0" smtClean="0"/>
            <a:t>Suicide Attempts</a:t>
          </a:r>
          <a:endParaRPr lang="en-US" dirty="0"/>
        </a:p>
      </dgm:t>
    </dgm:pt>
    <dgm:pt modelId="{1824617D-3F0D-D24C-B756-EBBA6A0DBA64}" type="parTrans" cxnId="{0E0C5523-2D1B-EE4E-A054-AAD1A22D9F98}">
      <dgm:prSet/>
      <dgm:spPr/>
      <dgm:t>
        <a:bodyPr/>
        <a:lstStyle/>
        <a:p>
          <a:endParaRPr lang="en-US"/>
        </a:p>
      </dgm:t>
    </dgm:pt>
    <dgm:pt modelId="{9AD82492-4253-FD44-BB9F-238C4694375E}" type="sibTrans" cxnId="{0E0C5523-2D1B-EE4E-A054-AAD1A22D9F98}">
      <dgm:prSet/>
      <dgm:spPr/>
      <dgm:t>
        <a:bodyPr/>
        <a:lstStyle/>
        <a:p>
          <a:endParaRPr lang="en-US"/>
        </a:p>
      </dgm:t>
    </dgm:pt>
    <dgm:pt modelId="{C5C7E7B4-1E00-8241-AC53-CFAF19B895C4}">
      <dgm:prSet phldrT="[Text]"/>
      <dgm:spPr/>
      <dgm:t>
        <a:bodyPr/>
        <a:lstStyle/>
        <a:p>
          <a:r>
            <a:rPr lang="en-US" dirty="0" smtClean="0"/>
            <a:t>Burdensomeness </a:t>
          </a:r>
          <a:endParaRPr lang="en-US" dirty="0"/>
        </a:p>
      </dgm:t>
    </dgm:pt>
    <dgm:pt modelId="{2612A681-08D7-BA4B-BA35-679415C6D2C7}" type="parTrans" cxnId="{AC9A4E5F-095F-8646-9E20-23F2207F6CD1}">
      <dgm:prSet/>
      <dgm:spPr/>
      <dgm:t>
        <a:bodyPr/>
        <a:lstStyle/>
        <a:p>
          <a:endParaRPr lang="en-US"/>
        </a:p>
      </dgm:t>
    </dgm:pt>
    <dgm:pt modelId="{AACE0613-F82C-B342-A342-29719E71F848}" type="sibTrans" cxnId="{AC9A4E5F-095F-8646-9E20-23F2207F6CD1}">
      <dgm:prSet/>
      <dgm:spPr/>
      <dgm:t>
        <a:bodyPr/>
        <a:lstStyle/>
        <a:p>
          <a:endParaRPr lang="en-US"/>
        </a:p>
      </dgm:t>
    </dgm:pt>
    <dgm:pt modelId="{747D38BE-89A4-6E40-A7BF-72B0EA609EB8}">
      <dgm:prSet phldrT="[Text]"/>
      <dgm:spPr/>
      <dgm:t>
        <a:bodyPr/>
        <a:lstStyle/>
        <a:p>
          <a:r>
            <a:rPr lang="en-US" dirty="0" smtClean="0"/>
            <a:t>Analytical Rumination </a:t>
          </a:r>
          <a:endParaRPr lang="en-US" dirty="0"/>
        </a:p>
      </dgm:t>
    </dgm:pt>
    <dgm:pt modelId="{EE721B2C-531F-0E43-9F5B-BAF825B6449A}" type="parTrans" cxnId="{3F6D0C5D-9056-8C46-A455-64E0E91FA934}">
      <dgm:prSet/>
      <dgm:spPr/>
      <dgm:t>
        <a:bodyPr/>
        <a:lstStyle/>
        <a:p>
          <a:endParaRPr lang="en-US"/>
        </a:p>
      </dgm:t>
    </dgm:pt>
    <dgm:pt modelId="{AC1B1495-F351-224C-8FD1-5EF4D691473A}" type="sibTrans" cxnId="{3F6D0C5D-9056-8C46-A455-64E0E91FA934}">
      <dgm:prSet/>
      <dgm:spPr/>
      <dgm:t>
        <a:bodyPr/>
        <a:lstStyle/>
        <a:p>
          <a:endParaRPr lang="en-US"/>
        </a:p>
      </dgm:t>
    </dgm:pt>
    <dgm:pt modelId="{7F7FA7B2-0106-1148-A46F-1C0813BFC9E9}">
      <dgm:prSet phldrT="[Text]"/>
      <dgm:spPr/>
      <dgm:t>
        <a:bodyPr/>
        <a:lstStyle/>
        <a:p>
          <a:r>
            <a:rPr lang="en-US" dirty="0" smtClean="0"/>
            <a:t>Socioeconomic Status </a:t>
          </a:r>
          <a:endParaRPr lang="en-US" dirty="0"/>
        </a:p>
      </dgm:t>
    </dgm:pt>
    <dgm:pt modelId="{982B444E-6C2A-FB4C-8982-A9D8AB893152}" type="parTrans" cxnId="{162A28A3-E62F-4442-9FD4-F015694A8B6F}">
      <dgm:prSet/>
      <dgm:spPr/>
      <dgm:t>
        <a:bodyPr/>
        <a:lstStyle/>
        <a:p>
          <a:endParaRPr lang="en-US"/>
        </a:p>
      </dgm:t>
    </dgm:pt>
    <dgm:pt modelId="{C58EBF61-6A51-6B4E-BC3C-588250DB4849}" type="sibTrans" cxnId="{162A28A3-E62F-4442-9FD4-F015694A8B6F}">
      <dgm:prSet/>
      <dgm:spPr/>
      <dgm:t>
        <a:bodyPr/>
        <a:lstStyle/>
        <a:p>
          <a:endParaRPr lang="en-US"/>
        </a:p>
      </dgm:t>
    </dgm:pt>
    <dgm:pt modelId="{5B766C98-11C1-B844-9998-A8170DE6232F}" type="pres">
      <dgm:prSet presAssocID="{4AD28B74-1923-C74D-A1F7-22755A4C74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E6B85-902D-D840-8295-42268D669113}" type="pres">
      <dgm:prSet presAssocID="{4E6EB2A2-9D9F-8645-9F45-C3C743042BA5}" presName="centerShape" presStyleLbl="node0" presStyleIdx="0" presStyleCnt="1"/>
      <dgm:spPr/>
      <dgm:t>
        <a:bodyPr/>
        <a:lstStyle/>
        <a:p>
          <a:endParaRPr lang="en-US"/>
        </a:p>
      </dgm:t>
    </dgm:pt>
    <dgm:pt modelId="{E68AE625-22E3-D549-97A8-86372B82F959}" type="pres">
      <dgm:prSet presAssocID="{2612A681-08D7-BA4B-BA35-679415C6D2C7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024E10C-A4D7-C049-8730-33940099AA1C}" type="pres">
      <dgm:prSet presAssocID="{C5C7E7B4-1E00-8241-AC53-CFAF19B895C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A3805-8069-1141-BCB1-3DE99D5477DF}" type="pres">
      <dgm:prSet presAssocID="{EE721B2C-531F-0E43-9F5B-BAF825B6449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E62EF35B-C9F3-6F49-9F11-305E2730C708}" type="pres">
      <dgm:prSet presAssocID="{747D38BE-89A4-6E40-A7BF-72B0EA609EB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BFFB8-AE58-4D48-A856-3F0E3720A65A}" type="pres">
      <dgm:prSet presAssocID="{982B444E-6C2A-FB4C-8982-A9D8AB893152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BB00C7E5-2EFA-5B46-960A-8A9E543807E2}" type="pres">
      <dgm:prSet presAssocID="{7F7FA7B2-0106-1148-A46F-1C0813BFC9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6D0C5D-9056-8C46-A455-64E0E91FA934}" srcId="{4E6EB2A2-9D9F-8645-9F45-C3C743042BA5}" destId="{747D38BE-89A4-6E40-A7BF-72B0EA609EB8}" srcOrd="1" destOrd="0" parTransId="{EE721B2C-531F-0E43-9F5B-BAF825B6449A}" sibTransId="{AC1B1495-F351-224C-8FD1-5EF4D691473A}"/>
    <dgm:cxn modelId="{A9FE7C49-29A3-C244-BE18-668B7F9C95CB}" type="presOf" srcId="{4E6EB2A2-9D9F-8645-9F45-C3C743042BA5}" destId="{39CE6B85-902D-D840-8295-42268D669113}" srcOrd="0" destOrd="0" presId="urn:microsoft.com/office/officeart/2005/8/layout/radial4"/>
    <dgm:cxn modelId="{F53C614A-81F4-A349-A6E9-B4F6C60942D4}" type="presOf" srcId="{EE721B2C-531F-0E43-9F5B-BAF825B6449A}" destId="{AC3A3805-8069-1141-BCB1-3DE99D5477DF}" srcOrd="0" destOrd="0" presId="urn:microsoft.com/office/officeart/2005/8/layout/radial4"/>
    <dgm:cxn modelId="{403104FA-536B-AE44-8740-0B5865A4C984}" type="presOf" srcId="{747D38BE-89A4-6E40-A7BF-72B0EA609EB8}" destId="{E62EF35B-C9F3-6F49-9F11-305E2730C708}" srcOrd="0" destOrd="0" presId="urn:microsoft.com/office/officeart/2005/8/layout/radial4"/>
    <dgm:cxn modelId="{11BE16D0-5DF4-0F43-B4FD-4299A1E17986}" type="presOf" srcId="{982B444E-6C2A-FB4C-8982-A9D8AB893152}" destId="{EC2BFFB8-AE58-4D48-A856-3F0E3720A65A}" srcOrd="0" destOrd="0" presId="urn:microsoft.com/office/officeart/2005/8/layout/radial4"/>
    <dgm:cxn modelId="{01DC2E09-C2CF-6A44-BD63-16B334C7ABEF}" type="presOf" srcId="{7F7FA7B2-0106-1148-A46F-1C0813BFC9E9}" destId="{BB00C7E5-2EFA-5B46-960A-8A9E543807E2}" srcOrd="0" destOrd="0" presId="urn:microsoft.com/office/officeart/2005/8/layout/radial4"/>
    <dgm:cxn modelId="{F245DCE0-45ED-9A44-9BA4-95B4BCA060CB}" type="presOf" srcId="{4AD28B74-1923-C74D-A1F7-22755A4C7465}" destId="{5B766C98-11C1-B844-9998-A8170DE6232F}" srcOrd="0" destOrd="0" presId="urn:microsoft.com/office/officeart/2005/8/layout/radial4"/>
    <dgm:cxn modelId="{0E0C5523-2D1B-EE4E-A054-AAD1A22D9F98}" srcId="{4AD28B74-1923-C74D-A1F7-22755A4C7465}" destId="{4E6EB2A2-9D9F-8645-9F45-C3C743042BA5}" srcOrd="0" destOrd="0" parTransId="{1824617D-3F0D-D24C-B756-EBBA6A0DBA64}" sibTransId="{9AD82492-4253-FD44-BB9F-238C4694375E}"/>
    <dgm:cxn modelId="{E905C117-5549-FF4E-BCAC-4C26550F10CC}" type="presOf" srcId="{C5C7E7B4-1E00-8241-AC53-CFAF19B895C4}" destId="{D024E10C-A4D7-C049-8730-33940099AA1C}" srcOrd="0" destOrd="0" presId="urn:microsoft.com/office/officeart/2005/8/layout/radial4"/>
    <dgm:cxn modelId="{162A28A3-E62F-4442-9FD4-F015694A8B6F}" srcId="{4E6EB2A2-9D9F-8645-9F45-C3C743042BA5}" destId="{7F7FA7B2-0106-1148-A46F-1C0813BFC9E9}" srcOrd="2" destOrd="0" parTransId="{982B444E-6C2A-FB4C-8982-A9D8AB893152}" sibTransId="{C58EBF61-6A51-6B4E-BC3C-588250DB4849}"/>
    <dgm:cxn modelId="{AC9A4E5F-095F-8646-9E20-23F2207F6CD1}" srcId="{4E6EB2A2-9D9F-8645-9F45-C3C743042BA5}" destId="{C5C7E7B4-1E00-8241-AC53-CFAF19B895C4}" srcOrd="0" destOrd="0" parTransId="{2612A681-08D7-BA4B-BA35-679415C6D2C7}" sibTransId="{AACE0613-F82C-B342-A342-29719E71F848}"/>
    <dgm:cxn modelId="{C1C7DA97-A6C9-894F-AD95-591298783FB1}" type="presOf" srcId="{2612A681-08D7-BA4B-BA35-679415C6D2C7}" destId="{E68AE625-22E3-D549-97A8-86372B82F959}" srcOrd="0" destOrd="0" presId="urn:microsoft.com/office/officeart/2005/8/layout/radial4"/>
    <dgm:cxn modelId="{B4D0F84E-1F68-AD41-846D-B4EAA1EA1740}" type="presParOf" srcId="{5B766C98-11C1-B844-9998-A8170DE6232F}" destId="{39CE6B85-902D-D840-8295-42268D669113}" srcOrd="0" destOrd="0" presId="urn:microsoft.com/office/officeart/2005/8/layout/radial4"/>
    <dgm:cxn modelId="{1D2B2258-F28D-434F-9263-ABA5855AFFCA}" type="presParOf" srcId="{5B766C98-11C1-B844-9998-A8170DE6232F}" destId="{E68AE625-22E3-D549-97A8-86372B82F959}" srcOrd="1" destOrd="0" presId="urn:microsoft.com/office/officeart/2005/8/layout/radial4"/>
    <dgm:cxn modelId="{0B339649-96F9-5E4B-AAE6-D4217F733ABE}" type="presParOf" srcId="{5B766C98-11C1-B844-9998-A8170DE6232F}" destId="{D024E10C-A4D7-C049-8730-33940099AA1C}" srcOrd="2" destOrd="0" presId="urn:microsoft.com/office/officeart/2005/8/layout/radial4"/>
    <dgm:cxn modelId="{965A4977-86FF-5444-B635-E48862861ECA}" type="presParOf" srcId="{5B766C98-11C1-B844-9998-A8170DE6232F}" destId="{AC3A3805-8069-1141-BCB1-3DE99D5477DF}" srcOrd="3" destOrd="0" presId="urn:microsoft.com/office/officeart/2005/8/layout/radial4"/>
    <dgm:cxn modelId="{761C8CC0-5AB0-A147-AE94-CB1D346EAF56}" type="presParOf" srcId="{5B766C98-11C1-B844-9998-A8170DE6232F}" destId="{E62EF35B-C9F3-6F49-9F11-305E2730C708}" srcOrd="4" destOrd="0" presId="urn:microsoft.com/office/officeart/2005/8/layout/radial4"/>
    <dgm:cxn modelId="{B0076102-3DF6-BA41-BD2E-EE4F430F9C6D}" type="presParOf" srcId="{5B766C98-11C1-B844-9998-A8170DE6232F}" destId="{EC2BFFB8-AE58-4D48-A856-3F0E3720A65A}" srcOrd="5" destOrd="0" presId="urn:microsoft.com/office/officeart/2005/8/layout/radial4"/>
    <dgm:cxn modelId="{7A15490F-ED36-A944-939B-F71ADFFC2A44}" type="presParOf" srcId="{5B766C98-11C1-B844-9998-A8170DE6232F}" destId="{BB00C7E5-2EFA-5B46-960A-8A9E543807E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D28B74-1923-C74D-A1F7-22755A4C7465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EB2A2-9D9F-8645-9F45-C3C743042BA5}">
      <dgm:prSet phldrT="[Text]"/>
      <dgm:spPr/>
      <dgm:t>
        <a:bodyPr/>
        <a:lstStyle/>
        <a:p>
          <a:r>
            <a:rPr lang="en-US" dirty="0" smtClean="0"/>
            <a:t>Suicide Attempts</a:t>
          </a:r>
          <a:endParaRPr lang="en-US" dirty="0"/>
        </a:p>
      </dgm:t>
    </dgm:pt>
    <dgm:pt modelId="{1824617D-3F0D-D24C-B756-EBBA6A0DBA64}" type="parTrans" cxnId="{0E0C5523-2D1B-EE4E-A054-AAD1A22D9F98}">
      <dgm:prSet/>
      <dgm:spPr/>
      <dgm:t>
        <a:bodyPr/>
        <a:lstStyle/>
        <a:p>
          <a:endParaRPr lang="en-US"/>
        </a:p>
      </dgm:t>
    </dgm:pt>
    <dgm:pt modelId="{9AD82492-4253-FD44-BB9F-238C4694375E}" type="sibTrans" cxnId="{0E0C5523-2D1B-EE4E-A054-AAD1A22D9F98}">
      <dgm:prSet/>
      <dgm:spPr/>
      <dgm:t>
        <a:bodyPr/>
        <a:lstStyle/>
        <a:p>
          <a:endParaRPr lang="en-US"/>
        </a:p>
      </dgm:t>
    </dgm:pt>
    <dgm:pt modelId="{C5C7E7B4-1E00-8241-AC53-CFAF19B895C4}">
      <dgm:prSet phldrT="[Text]"/>
      <dgm:spPr/>
      <dgm:t>
        <a:bodyPr/>
        <a:lstStyle/>
        <a:p>
          <a:r>
            <a:rPr lang="en-US" dirty="0" smtClean="0"/>
            <a:t>Social Support  </a:t>
          </a:r>
          <a:endParaRPr lang="en-US" dirty="0"/>
        </a:p>
      </dgm:t>
    </dgm:pt>
    <dgm:pt modelId="{2612A681-08D7-BA4B-BA35-679415C6D2C7}" type="parTrans" cxnId="{AC9A4E5F-095F-8646-9E20-23F2207F6CD1}">
      <dgm:prSet/>
      <dgm:spPr/>
      <dgm:t>
        <a:bodyPr/>
        <a:lstStyle/>
        <a:p>
          <a:endParaRPr lang="en-US"/>
        </a:p>
      </dgm:t>
    </dgm:pt>
    <dgm:pt modelId="{AACE0613-F82C-B342-A342-29719E71F848}" type="sibTrans" cxnId="{AC9A4E5F-095F-8646-9E20-23F2207F6CD1}">
      <dgm:prSet/>
      <dgm:spPr/>
      <dgm:t>
        <a:bodyPr/>
        <a:lstStyle/>
        <a:p>
          <a:endParaRPr lang="en-US"/>
        </a:p>
      </dgm:t>
    </dgm:pt>
    <dgm:pt modelId="{747D38BE-89A4-6E40-A7BF-72B0EA609EB8}">
      <dgm:prSet phldrT="[Text]"/>
      <dgm:spPr/>
      <dgm:t>
        <a:bodyPr/>
        <a:lstStyle/>
        <a:p>
          <a:r>
            <a:rPr lang="en-US" dirty="0" smtClean="0"/>
            <a:t>Analytical Rumination </a:t>
          </a:r>
          <a:endParaRPr lang="en-US" dirty="0"/>
        </a:p>
      </dgm:t>
    </dgm:pt>
    <dgm:pt modelId="{EE721B2C-531F-0E43-9F5B-BAF825B6449A}" type="parTrans" cxnId="{3F6D0C5D-9056-8C46-A455-64E0E91FA934}">
      <dgm:prSet/>
      <dgm:spPr/>
      <dgm:t>
        <a:bodyPr/>
        <a:lstStyle/>
        <a:p>
          <a:endParaRPr lang="en-US"/>
        </a:p>
      </dgm:t>
    </dgm:pt>
    <dgm:pt modelId="{AC1B1495-F351-224C-8FD1-5EF4D691473A}" type="sibTrans" cxnId="{3F6D0C5D-9056-8C46-A455-64E0E91FA934}">
      <dgm:prSet/>
      <dgm:spPr/>
      <dgm:t>
        <a:bodyPr/>
        <a:lstStyle/>
        <a:p>
          <a:endParaRPr lang="en-US"/>
        </a:p>
      </dgm:t>
    </dgm:pt>
    <dgm:pt modelId="{7F7FA7B2-0106-1148-A46F-1C0813BFC9E9}">
      <dgm:prSet phldrT="[Text]"/>
      <dgm:spPr/>
      <dgm:t>
        <a:bodyPr/>
        <a:lstStyle/>
        <a:p>
          <a:r>
            <a:rPr lang="en-US" dirty="0" smtClean="0"/>
            <a:t>Socioeconomic Status </a:t>
          </a:r>
          <a:endParaRPr lang="en-US" dirty="0"/>
        </a:p>
      </dgm:t>
    </dgm:pt>
    <dgm:pt modelId="{982B444E-6C2A-FB4C-8982-A9D8AB893152}" type="parTrans" cxnId="{162A28A3-E62F-4442-9FD4-F015694A8B6F}">
      <dgm:prSet/>
      <dgm:spPr/>
      <dgm:t>
        <a:bodyPr/>
        <a:lstStyle/>
        <a:p>
          <a:endParaRPr lang="en-US"/>
        </a:p>
      </dgm:t>
    </dgm:pt>
    <dgm:pt modelId="{C58EBF61-6A51-6B4E-BC3C-588250DB4849}" type="sibTrans" cxnId="{162A28A3-E62F-4442-9FD4-F015694A8B6F}">
      <dgm:prSet/>
      <dgm:spPr/>
      <dgm:t>
        <a:bodyPr/>
        <a:lstStyle/>
        <a:p>
          <a:endParaRPr lang="en-US"/>
        </a:p>
      </dgm:t>
    </dgm:pt>
    <dgm:pt modelId="{6C210D18-4155-1C4A-975E-FB2466C80F07}">
      <dgm:prSet/>
      <dgm:spPr/>
      <dgm:t>
        <a:bodyPr/>
        <a:lstStyle/>
        <a:p>
          <a:r>
            <a:rPr lang="en-US" dirty="0" smtClean="0"/>
            <a:t>Mother's Age at Time of Birth</a:t>
          </a:r>
          <a:endParaRPr lang="en-US" dirty="0"/>
        </a:p>
      </dgm:t>
    </dgm:pt>
    <dgm:pt modelId="{2D31719B-EC71-3A43-9E2D-42275FBCD087}" type="parTrans" cxnId="{24792BDD-25F3-9844-AA3E-B74F603AB983}">
      <dgm:prSet/>
      <dgm:spPr/>
      <dgm:t>
        <a:bodyPr/>
        <a:lstStyle/>
        <a:p>
          <a:endParaRPr lang="en-US"/>
        </a:p>
      </dgm:t>
    </dgm:pt>
    <dgm:pt modelId="{62071818-9D97-F04F-A3AE-C01A5DBFDBE7}" type="sibTrans" cxnId="{24792BDD-25F3-9844-AA3E-B74F603AB983}">
      <dgm:prSet/>
      <dgm:spPr/>
      <dgm:t>
        <a:bodyPr/>
        <a:lstStyle/>
        <a:p>
          <a:endParaRPr lang="en-US"/>
        </a:p>
      </dgm:t>
    </dgm:pt>
    <dgm:pt modelId="{FFC05744-A60C-5A47-8E5C-36298C97C867}">
      <dgm:prSet/>
      <dgm:spPr/>
      <dgm:t>
        <a:bodyPr/>
        <a:lstStyle/>
        <a:p>
          <a:r>
            <a:rPr lang="en-US" dirty="0" smtClean="0"/>
            <a:t>Birthweight of Child</a:t>
          </a:r>
          <a:endParaRPr lang="en-US" dirty="0"/>
        </a:p>
      </dgm:t>
    </dgm:pt>
    <dgm:pt modelId="{0E73DC65-D6FF-B342-BDA0-D0FCA22671F2}" type="parTrans" cxnId="{79D0C7D6-61D6-3743-9270-D21E48751ED0}">
      <dgm:prSet/>
      <dgm:spPr/>
      <dgm:t>
        <a:bodyPr/>
        <a:lstStyle/>
        <a:p>
          <a:endParaRPr lang="en-US"/>
        </a:p>
      </dgm:t>
    </dgm:pt>
    <dgm:pt modelId="{E7567386-73EA-844A-BF18-2F64016EB4CC}" type="sibTrans" cxnId="{79D0C7D6-61D6-3743-9270-D21E48751ED0}">
      <dgm:prSet/>
      <dgm:spPr/>
      <dgm:t>
        <a:bodyPr/>
        <a:lstStyle/>
        <a:p>
          <a:endParaRPr lang="en-US"/>
        </a:p>
      </dgm:t>
    </dgm:pt>
    <dgm:pt modelId="{5B766C98-11C1-B844-9998-A8170DE6232F}" type="pres">
      <dgm:prSet presAssocID="{4AD28B74-1923-C74D-A1F7-22755A4C74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CE6B85-902D-D840-8295-42268D669113}" type="pres">
      <dgm:prSet presAssocID="{4E6EB2A2-9D9F-8645-9F45-C3C743042BA5}" presName="centerShape" presStyleLbl="node0" presStyleIdx="0" presStyleCnt="1"/>
      <dgm:spPr/>
      <dgm:t>
        <a:bodyPr/>
        <a:lstStyle/>
        <a:p>
          <a:endParaRPr lang="en-US"/>
        </a:p>
      </dgm:t>
    </dgm:pt>
    <dgm:pt modelId="{E68AE625-22E3-D549-97A8-86372B82F959}" type="pres">
      <dgm:prSet presAssocID="{2612A681-08D7-BA4B-BA35-679415C6D2C7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D024E10C-A4D7-C049-8730-33940099AA1C}" type="pres">
      <dgm:prSet presAssocID="{C5C7E7B4-1E00-8241-AC53-CFAF19B895C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A3805-8069-1141-BCB1-3DE99D5477DF}" type="pres">
      <dgm:prSet presAssocID="{EE721B2C-531F-0E43-9F5B-BAF825B6449A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E62EF35B-C9F3-6F49-9F11-305E2730C708}" type="pres">
      <dgm:prSet presAssocID="{747D38BE-89A4-6E40-A7BF-72B0EA609EB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BFFB8-AE58-4D48-A856-3F0E3720A65A}" type="pres">
      <dgm:prSet presAssocID="{982B444E-6C2A-FB4C-8982-A9D8AB893152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BB00C7E5-2EFA-5B46-960A-8A9E543807E2}" type="pres">
      <dgm:prSet presAssocID="{7F7FA7B2-0106-1148-A46F-1C0813BFC9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3740A-35BC-354F-A8A9-2EA34C11F047}" type="pres">
      <dgm:prSet presAssocID="{2D31719B-EC71-3A43-9E2D-42275FBCD087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DCACF85D-AF11-114A-8154-520AF51DE798}" type="pres">
      <dgm:prSet presAssocID="{6C210D18-4155-1C4A-975E-FB2466C80F0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43A18-B4F7-2942-A5C6-8B5A3BE51FF2}" type="pres">
      <dgm:prSet presAssocID="{0E73DC65-D6FF-B342-BDA0-D0FCA22671F2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A543A0B2-E9E1-0D43-9222-804FC990DC65}" type="pres">
      <dgm:prSet presAssocID="{FFC05744-A60C-5A47-8E5C-36298C97C8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0C5523-2D1B-EE4E-A054-AAD1A22D9F98}" srcId="{4AD28B74-1923-C74D-A1F7-22755A4C7465}" destId="{4E6EB2A2-9D9F-8645-9F45-C3C743042BA5}" srcOrd="0" destOrd="0" parTransId="{1824617D-3F0D-D24C-B756-EBBA6A0DBA64}" sibTransId="{9AD82492-4253-FD44-BB9F-238C4694375E}"/>
    <dgm:cxn modelId="{706FFA4A-24FA-2040-AC8B-1DDA0E4BAE34}" type="presOf" srcId="{6C210D18-4155-1C4A-975E-FB2466C80F07}" destId="{DCACF85D-AF11-114A-8154-520AF51DE798}" srcOrd="0" destOrd="0" presId="urn:microsoft.com/office/officeart/2005/8/layout/radial4"/>
    <dgm:cxn modelId="{AC9A4E5F-095F-8646-9E20-23F2207F6CD1}" srcId="{4E6EB2A2-9D9F-8645-9F45-C3C743042BA5}" destId="{C5C7E7B4-1E00-8241-AC53-CFAF19B895C4}" srcOrd="0" destOrd="0" parTransId="{2612A681-08D7-BA4B-BA35-679415C6D2C7}" sibTransId="{AACE0613-F82C-B342-A342-29719E71F848}"/>
    <dgm:cxn modelId="{95E74155-05B0-0442-AB07-B0C27D4D9C3C}" type="presOf" srcId="{747D38BE-89A4-6E40-A7BF-72B0EA609EB8}" destId="{E62EF35B-C9F3-6F49-9F11-305E2730C708}" srcOrd="0" destOrd="0" presId="urn:microsoft.com/office/officeart/2005/8/layout/radial4"/>
    <dgm:cxn modelId="{D7814F8E-9F21-2941-90D7-F99D64690B31}" type="presOf" srcId="{FFC05744-A60C-5A47-8E5C-36298C97C867}" destId="{A543A0B2-E9E1-0D43-9222-804FC990DC65}" srcOrd="0" destOrd="0" presId="urn:microsoft.com/office/officeart/2005/8/layout/radial4"/>
    <dgm:cxn modelId="{4AF9B40D-59AC-C14E-B085-81E1539147C1}" type="presOf" srcId="{2612A681-08D7-BA4B-BA35-679415C6D2C7}" destId="{E68AE625-22E3-D549-97A8-86372B82F959}" srcOrd="0" destOrd="0" presId="urn:microsoft.com/office/officeart/2005/8/layout/radial4"/>
    <dgm:cxn modelId="{1A18FE1B-51F1-8048-8BD9-22B2815F61D7}" type="presOf" srcId="{C5C7E7B4-1E00-8241-AC53-CFAF19B895C4}" destId="{D024E10C-A4D7-C049-8730-33940099AA1C}" srcOrd="0" destOrd="0" presId="urn:microsoft.com/office/officeart/2005/8/layout/radial4"/>
    <dgm:cxn modelId="{B22B0462-47EC-0D4F-93ED-D05A61CD007A}" type="presOf" srcId="{982B444E-6C2A-FB4C-8982-A9D8AB893152}" destId="{EC2BFFB8-AE58-4D48-A856-3F0E3720A65A}" srcOrd="0" destOrd="0" presId="urn:microsoft.com/office/officeart/2005/8/layout/radial4"/>
    <dgm:cxn modelId="{35771FD3-12E0-DC46-B0F3-6F4E94F4314C}" type="presOf" srcId="{7F7FA7B2-0106-1148-A46F-1C0813BFC9E9}" destId="{BB00C7E5-2EFA-5B46-960A-8A9E543807E2}" srcOrd="0" destOrd="0" presId="urn:microsoft.com/office/officeart/2005/8/layout/radial4"/>
    <dgm:cxn modelId="{24792BDD-25F3-9844-AA3E-B74F603AB983}" srcId="{4E6EB2A2-9D9F-8645-9F45-C3C743042BA5}" destId="{6C210D18-4155-1C4A-975E-FB2466C80F07}" srcOrd="3" destOrd="0" parTransId="{2D31719B-EC71-3A43-9E2D-42275FBCD087}" sibTransId="{62071818-9D97-F04F-A3AE-C01A5DBFDBE7}"/>
    <dgm:cxn modelId="{DCA4BA23-0FEE-434A-805A-C541F51006BF}" type="presOf" srcId="{4AD28B74-1923-C74D-A1F7-22755A4C7465}" destId="{5B766C98-11C1-B844-9998-A8170DE6232F}" srcOrd="0" destOrd="0" presId="urn:microsoft.com/office/officeart/2005/8/layout/radial4"/>
    <dgm:cxn modelId="{3AEAF478-E8EF-9E42-8A23-DB0562BD817B}" type="presOf" srcId="{2D31719B-EC71-3A43-9E2D-42275FBCD087}" destId="{4B73740A-35BC-354F-A8A9-2EA34C11F047}" srcOrd="0" destOrd="0" presId="urn:microsoft.com/office/officeart/2005/8/layout/radial4"/>
    <dgm:cxn modelId="{3F6D0C5D-9056-8C46-A455-64E0E91FA934}" srcId="{4E6EB2A2-9D9F-8645-9F45-C3C743042BA5}" destId="{747D38BE-89A4-6E40-A7BF-72B0EA609EB8}" srcOrd="1" destOrd="0" parTransId="{EE721B2C-531F-0E43-9F5B-BAF825B6449A}" sibTransId="{AC1B1495-F351-224C-8FD1-5EF4D691473A}"/>
    <dgm:cxn modelId="{8091EC97-26D5-ED49-AAFC-496A6C76F244}" type="presOf" srcId="{0E73DC65-D6FF-B342-BDA0-D0FCA22671F2}" destId="{C2943A18-B4F7-2942-A5C6-8B5A3BE51FF2}" srcOrd="0" destOrd="0" presId="urn:microsoft.com/office/officeart/2005/8/layout/radial4"/>
    <dgm:cxn modelId="{6B233430-B178-CC4A-9792-0907A4ACDE71}" type="presOf" srcId="{4E6EB2A2-9D9F-8645-9F45-C3C743042BA5}" destId="{39CE6B85-902D-D840-8295-42268D669113}" srcOrd="0" destOrd="0" presId="urn:microsoft.com/office/officeart/2005/8/layout/radial4"/>
    <dgm:cxn modelId="{79D0C7D6-61D6-3743-9270-D21E48751ED0}" srcId="{4E6EB2A2-9D9F-8645-9F45-C3C743042BA5}" destId="{FFC05744-A60C-5A47-8E5C-36298C97C867}" srcOrd="4" destOrd="0" parTransId="{0E73DC65-D6FF-B342-BDA0-D0FCA22671F2}" sibTransId="{E7567386-73EA-844A-BF18-2F64016EB4CC}"/>
    <dgm:cxn modelId="{162A28A3-E62F-4442-9FD4-F015694A8B6F}" srcId="{4E6EB2A2-9D9F-8645-9F45-C3C743042BA5}" destId="{7F7FA7B2-0106-1148-A46F-1C0813BFC9E9}" srcOrd="2" destOrd="0" parTransId="{982B444E-6C2A-FB4C-8982-A9D8AB893152}" sibTransId="{C58EBF61-6A51-6B4E-BC3C-588250DB4849}"/>
    <dgm:cxn modelId="{14A2CCD6-7A20-C943-9C2A-2BC470DEBB2A}" type="presOf" srcId="{EE721B2C-531F-0E43-9F5B-BAF825B6449A}" destId="{AC3A3805-8069-1141-BCB1-3DE99D5477DF}" srcOrd="0" destOrd="0" presId="urn:microsoft.com/office/officeart/2005/8/layout/radial4"/>
    <dgm:cxn modelId="{84C4AD0F-8032-874B-9222-00D82EA85A4C}" type="presParOf" srcId="{5B766C98-11C1-B844-9998-A8170DE6232F}" destId="{39CE6B85-902D-D840-8295-42268D669113}" srcOrd="0" destOrd="0" presId="urn:microsoft.com/office/officeart/2005/8/layout/radial4"/>
    <dgm:cxn modelId="{6FBC9881-0FA6-C444-BA9E-ECF434051414}" type="presParOf" srcId="{5B766C98-11C1-B844-9998-A8170DE6232F}" destId="{E68AE625-22E3-D549-97A8-86372B82F959}" srcOrd="1" destOrd="0" presId="urn:microsoft.com/office/officeart/2005/8/layout/radial4"/>
    <dgm:cxn modelId="{1EF864F6-DBC2-B741-8794-BBAEEEB9C4E5}" type="presParOf" srcId="{5B766C98-11C1-B844-9998-A8170DE6232F}" destId="{D024E10C-A4D7-C049-8730-33940099AA1C}" srcOrd="2" destOrd="0" presId="urn:microsoft.com/office/officeart/2005/8/layout/radial4"/>
    <dgm:cxn modelId="{B69414B9-D8B3-894F-BF7A-EB8A08773E15}" type="presParOf" srcId="{5B766C98-11C1-B844-9998-A8170DE6232F}" destId="{AC3A3805-8069-1141-BCB1-3DE99D5477DF}" srcOrd="3" destOrd="0" presId="urn:microsoft.com/office/officeart/2005/8/layout/radial4"/>
    <dgm:cxn modelId="{A1CDD56A-372C-9145-A8DF-02639020FD83}" type="presParOf" srcId="{5B766C98-11C1-B844-9998-A8170DE6232F}" destId="{E62EF35B-C9F3-6F49-9F11-305E2730C708}" srcOrd="4" destOrd="0" presId="urn:microsoft.com/office/officeart/2005/8/layout/radial4"/>
    <dgm:cxn modelId="{21D1580C-A679-0C43-8706-395384F74952}" type="presParOf" srcId="{5B766C98-11C1-B844-9998-A8170DE6232F}" destId="{EC2BFFB8-AE58-4D48-A856-3F0E3720A65A}" srcOrd="5" destOrd="0" presId="urn:microsoft.com/office/officeart/2005/8/layout/radial4"/>
    <dgm:cxn modelId="{994A34F6-AC66-FE40-ACD0-C5CBAA3D089B}" type="presParOf" srcId="{5B766C98-11C1-B844-9998-A8170DE6232F}" destId="{BB00C7E5-2EFA-5B46-960A-8A9E543807E2}" srcOrd="6" destOrd="0" presId="urn:microsoft.com/office/officeart/2005/8/layout/radial4"/>
    <dgm:cxn modelId="{954EC527-FA03-F349-8EC2-AD03B6C509D3}" type="presParOf" srcId="{5B766C98-11C1-B844-9998-A8170DE6232F}" destId="{4B73740A-35BC-354F-A8A9-2EA34C11F047}" srcOrd="7" destOrd="0" presId="urn:microsoft.com/office/officeart/2005/8/layout/radial4"/>
    <dgm:cxn modelId="{F232EA0C-4772-944A-8138-E628E18EA390}" type="presParOf" srcId="{5B766C98-11C1-B844-9998-A8170DE6232F}" destId="{DCACF85D-AF11-114A-8154-520AF51DE798}" srcOrd="8" destOrd="0" presId="urn:microsoft.com/office/officeart/2005/8/layout/radial4"/>
    <dgm:cxn modelId="{35A03C45-73D2-424E-8D16-8E0A1FF43918}" type="presParOf" srcId="{5B766C98-11C1-B844-9998-A8170DE6232F}" destId="{C2943A18-B4F7-2942-A5C6-8B5A3BE51FF2}" srcOrd="9" destOrd="0" presId="urn:microsoft.com/office/officeart/2005/8/layout/radial4"/>
    <dgm:cxn modelId="{AF3D9CDF-4982-DE41-9EAC-6B0EE278B85A}" type="presParOf" srcId="{5B766C98-11C1-B844-9998-A8170DE6232F}" destId="{A543A0B2-E9E1-0D43-9222-804FC990DC6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10D56-62E9-5949-836B-7B7772256C32}">
      <dsp:nvSpPr>
        <dsp:cNvPr id="0" name=""/>
        <dsp:cNvSpPr/>
      </dsp:nvSpPr>
      <dsp:spPr>
        <a:xfrm>
          <a:off x="0" y="47389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8F9876-DD28-9D44-95F9-6E2272875A3B}">
      <dsp:nvSpPr>
        <dsp:cNvPr id="0" name=""/>
        <dsp:cNvSpPr/>
      </dsp:nvSpPr>
      <dsp:spPr>
        <a:xfrm>
          <a:off x="429815" y="45858"/>
          <a:ext cx="6017418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Burdensomeness</a:t>
          </a:r>
          <a:endParaRPr lang="en-US" sz="2900" kern="1200" dirty="0"/>
        </a:p>
      </dsp:txBody>
      <dsp:txXfrm>
        <a:off x="471605" y="87648"/>
        <a:ext cx="5933838" cy="772500"/>
      </dsp:txXfrm>
    </dsp:sp>
    <dsp:sp modelId="{DE5FBC19-5657-4449-A89D-15F04B443EEC}">
      <dsp:nvSpPr>
        <dsp:cNvPr id="0" name=""/>
        <dsp:cNvSpPr/>
      </dsp:nvSpPr>
      <dsp:spPr>
        <a:xfrm>
          <a:off x="0" y="178933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DCC63-56CC-3C40-812D-4FD8B062542C}">
      <dsp:nvSpPr>
        <dsp:cNvPr id="0" name=""/>
        <dsp:cNvSpPr/>
      </dsp:nvSpPr>
      <dsp:spPr>
        <a:xfrm>
          <a:off x="429815" y="1361298"/>
          <a:ext cx="6017418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Analytical Rumination </a:t>
          </a:r>
          <a:endParaRPr lang="en-US" sz="2900" kern="1200" dirty="0"/>
        </a:p>
      </dsp:txBody>
      <dsp:txXfrm>
        <a:off x="471605" y="1403088"/>
        <a:ext cx="5933838" cy="772500"/>
      </dsp:txXfrm>
    </dsp:sp>
    <dsp:sp modelId="{944A7504-B79A-D944-BEB0-68715A7B08D9}">
      <dsp:nvSpPr>
        <dsp:cNvPr id="0" name=""/>
        <dsp:cNvSpPr/>
      </dsp:nvSpPr>
      <dsp:spPr>
        <a:xfrm>
          <a:off x="0" y="310477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896398-76ED-0248-88E7-196AE132A0AF}">
      <dsp:nvSpPr>
        <dsp:cNvPr id="0" name=""/>
        <dsp:cNvSpPr/>
      </dsp:nvSpPr>
      <dsp:spPr>
        <a:xfrm>
          <a:off x="429815" y="2676738"/>
          <a:ext cx="6017418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Socioeconomic Status</a:t>
          </a:r>
          <a:endParaRPr lang="en-US" sz="2900" kern="1200" dirty="0"/>
        </a:p>
      </dsp:txBody>
      <dsp:txXfrm>
        <a:off x="471605" y="2718528"/>
        <a:ext cx="5933838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25B97-8A6D-204D-A506-F0C5A6AFE0DA}">
      <dsp:nvSpPr>
        <dsp:cNvPr id="0" name=""/>
        <dsp:cNvSpPr/>
      </dsp:nvSpPr>
      <dsp:spPr>
        <a:xfrm>
          <a:off x="0" y="336573"/>
          <a:ext cx="889120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87C87-7700-EB46-A600-A6C569CE96DE}">
      <dsp:nvSpPr>
        <dsp:cNvPr id="0" name=""/>
        <dsp:cNvSpPr/>
      </dsp:nvSpPr>
      <dsp:spPr>
        <a:xfrm>
          <a:off x="444560" y="26613"/>
          <a:ext cx="622384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247" tIns="0" rIns="23524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Social Support </a:t>
          </a:r>
          <a:endParaRPr lang="en-US" sz="2100" kern="1200" dirty="0"/>
        </a:p>
      </dsp:txBody>
      <dsp:txXfrm>
        <a:off x="474822" y="56875"/>
        <a:ext cx="6163322" cy="559396"/>
      </dsp:txXfrm>
    </dsp:sp>
    <dsp:sp modelId="{74D15765-99B6-AB48-B12A-9F622A23295F}">
      <dsp:nvSpPr>
        <dsp:cNvPr id="0" name=""/>
        <dsp:cNvSpPr/>
      </dsp:nvSpPr>
      <dsp:spPr>
        <a:xfrm>
          <a:off x="0" y="1289133"/>
          <a:ext cx="889120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657A7-62E4-1546-BC58-46674959043E}">
      <dsp:nvSpPr>
        <dsp:cNvPr id="0" name=""/>
        <dsp:cNvSpPr/>
      </dsp:nvSpPr>
      <dsp:spPr>
        <a:xfrm>
          <a:off x="444560" y="979173"/>
          <a:ext cx="622384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247" tIns="0" rIns="23524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Socioeconomic Status </a:t>
          </a:r>
          <a:endParaRPr lang="en-US" sz="2100" kern="1200" dirty="0"/>
        </a:p>
      </dsp:txBody>
      <dsp:txXfrm>
        <a:off x="474822" y="1009435"/>
        <a:ext cx="6163322" cy="559396"/>
      </dsp:txXfrm>
    </dsp:sp>
    <dsp:sp modelId="{6A20E857-4F2B-E840-AE9B-EFCBAB08B2AD}">
      <dsp:nvSpPr>
        <dsp:cNvPr id="0" name=""/>
        <dsp:cNvSpPr/>
      </dsp:nvSpPr>
      <dsp:spPr>
        <a:xfrm>
          <a:off x="0" y="2241694"/>
          <a:ext cx="889120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2CC1C-131D-AD42-B828-DF98ABC63E2D}">
      <dsp:nvSpPr>
        <dsp:cNvPr id="0" name=""/>
        <dsp:cNvSpPr/>
      </dsp:nvSpPr>
      <dsp:spPr>
        <a:xfrm>
          <a:off x="444560" y="1931733"/>
          <a:ext cx="622384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247" tIns="0" rIns="23524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Analytical Rumination </a:t>
          </a:r>
          <a:endParaRPr lang="en-US" sz="2100" kern="1200" dirty="0"/>
        </a:p>
      </dsp:txBody>
      <dsp:txXfrm>
        <a:off x="474822" y="1961995"/>
        <a:ext cx="6163322" cy="559396"/>
      </dsp:txXfrm>
    </dsp:sp>
    <dsp:sp modelId="{EB042A8F-A1C2-D042-AE21-F5F2901ECF9C}">
      <dsp:nvSpPr>
        <dsp:cNvPr id="0" name=""/>
        <dsp:cNvSpPr/>
      </dsp:nvSpPr>
      <dsp:spPr>
        <a:xfrm>
          <a:off x="0" y="3194254"/>
          <a:ext cx="889120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00474-5531-1F43-A30A-6A96FBD03A55}">
      <dsp:nvSpPr>
        <dsp:cNvPr id="0" name=""/>
        <dsp:cNvSpPr/>
      </dsp:nvSpPr>
      <dsp:spPr>
        <a:xfrm>
          <a:off x="444560" y="2884294"/>
          <a:ext cx="622384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247" tIns="0" rIns="23524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Age of Mother at Time of Birth</a:t>
          </a:r>
          <a:endParaRPr lang="en-US" sz="2100" kern="1200" dirty="0"/>
        </a:p>
      </dsp:txBody>
      <dsp:txXfrm>
        <a:off x="474822" y="2914556"/>
        <a:ext cx="6163322" cy="559396"/>
      </dsp:txXfrm>
    </dsp:sp>
    <dsp:sp modelId="{9AF8513F-BA34-AD4E-AF9D-26C7B210D94F}">
      <dsp:nvSpPr>
        <dsp:cNvPr id="0" name=""/>
        <dsp:cNvSpPr/>
      </dsp:nvSpPr>
      <dsp:spPr>
        <a:xfrm>
          <a:off x="0" y="4146814"/>
          <a:ext cx="889120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11D995-7EEC-C547-8B09-44DE15D29DB7}">
      <dsp:nvSpPr>
        <dsp:cNvPr id="0" name=""/>
        <dsp:cNvSpPr/>
      </dsp:nvSpPr>
      <dsp:spPr>
        <a:xfrm>
          <a:off x="444560" y="3836854"/>
          <a:ext cx="622384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5247" tIns="0" rIns="235247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Birthweight of Child</a:t>
          </a:r>
          <a:endParaRPr lang="en-US" sz="2100" kern="1200" dirty="0"/>
        </a:p>
      </dsp:txBody>
      <dsp:txXfrm>
        <a:off x="474822" y="3867116"/>
        <a:ext cx="6163322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E6B85-902D-D840-8295-42268D669113}">
      <dsp:nvSpPr>
        <dsp:cNvPr id="0" name=""/>
        <dsp:cNvSpPr/>
      </dsp:nvSpPr>
      <dsp:spPr>
        <a:xfrm>
          <a:off x="1661941" y="2635525"/>
          <a:ext cx="1532931" cy="15329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Suicide Attempts</a:t>
          </a:r>
          <a:endParaRPr lang="en-US" sz="2000" kern="1200" dirty="0"/>
        </a:p>
      </dsp:txBody>
      <dsp:txXfrm>
        <a:off x="1886434" y="2860018"/>
        <a:ext cx="1083945" cy="1083945"/>
      </dsp:txXfrm>
    </dsp:sp>
    <dsp:sp modelId="{E68AE625-22E3-D549-97A8-86372B82F959}">
      <dsp:nvSpPr>
        <dsp:cNvPr id="0" name=""/>
        <dsp:cNvSpPr/>
      </dsp:nvSpPr>
      <dsp:spPr>
        <a:xfrm rot="12900000">
          <a:off x="620324" y="2349171"/>
          <a:ext cx="1232936" cy="43688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24E10C-A4D7-C049-8730-33940099AA1C}">
      <dsp:nvSpPr>
        <dsp:cNvPr id="0" name=""/>
        <dsp:cNvSpPr/>
      </dsp:nvSpPr>
      <dsp:spPr>
        <a:xfrm>
          <a:off x="3668" y="1631508"/>
          <a:ext cx="1456285" cy="1165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Burdensomeness </a:t>
          </a:r>
          <a:endParaRPr lang="en-US" sz="1400" kern="1200" dirty="0"/>
        </a:p>
      </dsp:txBody>
      <dsp:txXfrm>
        <a:off x="37791" y="1665631"/>
        <a:ext cx="1388039" cy="1096782"/>
      </dsp:txXfrm>
    </dsp:sp>
    <dsp:sp modelId="{AC3A3805-8069-1141-BCB1-3DE99D5477DF}">
      <dsp:nvSpPr>
        <dsp:cNvPr id="0" name=""/>
        <dsp:cNvSpPr/>
      </dsp:nvSpPr>
      <dsp:spPr>
        <a:xfrm rot="16200000">
          <a:off x="1811938" y="1728856"/>
          <a:ext cx="1232936" cy="43688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2EF35B-C9F3-6F49-9F11-305E2730C708}">
      <dsp:nvSpPr>
        <dsp:cNvPr id="0" name=""/>
        <dsp:cNvSpPr/>
      </dsp:nvSpPr>
      <dsp:spPr>
        <a:xfrm>
          <a:off x="1700264" y="748316"/>
          <a:ext cx="1456285" cy="1165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Analytical Rumination </a:t>
          </a:r>
          <a:endParaRPr lang="en-US" sz="1400" kern="1200" dirty="0"/>
        </a:p>
      </dsp:txBody>
      <dsp:txXfrm>
        <a:off x="1734387" y="782439"/>
        <a:ext cx="1388039" cy="1096782"/>
      </dsp:txXfrm>
    </dsp:sp>
    <dsp:sp modelId="{EC2BFFB8-AE58-4D48-A856-3F0E3720A65A}">
      <dsp:nvSpPr>
        <dsp:cNvPr id="0" name=""/>
        <dsp:cNvSpPr/>
      </dsp:nvSpPr>
      <dsp:spPr>
        <a:xfrm rot="19500000">
          <a:off x="3003553" y="2349171"/>
          <a:ext cx="1232936" cy="43688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00C7E5-2EFA-5B46-960A-8A9E543807E2}">
      <dsp:nvSpPr>
        <dsp:cNvPr id="0" name=""/>
        <dsp:cNvSpPr/>
      </dsp:nvSpPr>
      <dsp:spPr>
        <a:xfrm>
          <a:off x="3396859" y="1631508"/>
          <a:ext cx="1456285" cy="11650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Socioeconomic Status </a:t>
          </a:r>
          <a:endParaRPr lang="en-US" sz="1400" kern="1200" dirty="0"/>
        </a:p>
      </dsp:txBody>
      <dsp:txXfrm>
        <a:off x="3430982" y="1665631"/>
        <a:ext cx="1388039" cy="10967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E6B85-902D-D840-8295-42268D669113}">
      <dsp:nvSpPr>
        <dsp:cNvPr id="0" name=""/>
        <dsp:cNvSpPr/>
      </dsp:nvSpPr>
      <dsp:spPr>
        <a:xfrm>
          <a:off x="1890772" y="2806070"/>
          <a:ext cx="1310373" cy="13103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Suicide Attempts</a:t>
          </a:r>
          <a:endParaRPr lang="en-US" sz="1700" kern="1200" dirty="0"/>
        </a:p>
      </dsp:txBody>
      <dsp:txXfrm>
        <a:off x="2082672" y="2997970"/>
        <a:ext cx="926573" cy="926573"/>
      </dsp:txXfrm>
    </dsp:sp>
    <dsp:sp modelId="{E68AE625-22E3-D549-97A8-86372B82F959}">
      <dsp:nvSpPr>
        <dsp:cNvPr id="0" name=""/>
        <dsp:cNvSpPr/>
      </dsp:nvSpPr>
      <dsp:spPr>
        <a:xfrm rot="10800000">
          <a:off x="622817" y="3274528"/>
          <a:ext cx="1198217" cy="3734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24E10C-A4D7-C049-8730-33940099AA1C}">
      <dsp:nvSpPr>
        <dsp:cNvPr id="0" name=""/>
        <dsp:cNvSpPr/>
      </dsp:nvSpPr>
      <dsp:spPr>
        <a:xfrm>
          <a:off x="389" y="2963315"/>
          <a:ext cx="1244854" cy="995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Social Support  </a:t>
          </a:r>
          <a:endParaRPr lang="en-US" sz="1300" kern="1200" dirty="0"/>
        </a:p>
      </dsp:txBody>
      <dsp:txXfrm>
        <a:off x="29557" y="2992483"/>
        <a:ext cx="1186518" cy="937547"/>
      </dsp:txXfrm>
    </dsp:sp>
    <dsp:sp modelId="{AC3A3805-8069-1141-BCB1-3DE99D5477DF}">
      <dsp:nvSpPr>
        <dsp:cNvPr id="0" name=""/>
        <dsp:cNvSpPr/>
      </dsp:nvSpPr>
      <dsp:spPr>
        <a:xfrm rot="13500000">
          <a:off x="1010617" y="2338296"/>
          <a:ext cx="1198217" cy="3734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2EF35B-C9F3-6F49-9F11-305E2730C708}">
      <dsp:nvSpPr>
        <dsp:cNvPr id="0" name=""/>
        <dsp:cNvSpPr/>
      </dsp:nvSpPr>
      <dsp:spPr>
        <a:xfrm>
          <a:off x="563665" y="1603448"/>
          <a:ext cx="1244854" cy="995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Analytical Rumination </a:t>
          </a:r>
          <a:endParaRPr lang="en-US" sz="1300" kern="1200" dirty="0"/>
        </a:p>
      </dsp:txBody>
      <dsp:txXfrm>
        <a:off x="592833" y="1632616"/>
        <a:ext cx="1186518" cy="937547"/>
      </dsp:txXfrm>
    </dsp:sp>
    <dsp:sp modelId="{EC2BFFB8-AE58-4D48-A856-3F0E3720A65A}">
      <dsp:nvSpPr>
        <dsp:cNvPr id="0" name=""/>
        <dsp:cNvSpPr/>
      </dsp:nvSpPr>
      <dsp:spPr>
        <a:xfrm rot="16200000">
          <a:off x="1946850" y="1950495"/>
          <a:ext cx="1198217" cy="3734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00C7E5-2EFA-5B46-960A-8A9E543807E2}">
      <dsp:nvSpPr>
        <dsp:cNvPr id="0" name=""/>
        <dsp:cNvSpPr/>
      </dsp:nvSpPr>
      <dsp:spPr>
        <a:xfrm>
          <a:off x="1923532" y="1040173"/>
          <a:ext cx="1244854" cy="995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Socioeconomic Status </a:t>
          </a:r>
          <a:endParaRPr lang="en-US" sz="1300" kern="1200" dirty="0"/>
        </a:p>
      </dsp:txBody>
      <dsp:txXfrm>
        <a:off x="1952700" y="1069341"/>
        <a:ext cx="1186518" cy="937547"/>
      </dsp:txXfrm>
    </dsp:sp>
    <dsp:sp modelId="{4B73740A-35BC-354F-A8A9-2EA34C11F047}">
      <dsp:nvSpPr>
        <dsp:cNvPr id="0" name=""/>
        <dsp:cNvSpPr/>
      </dsp:nvSpPr>
      <dsp:spPr>
        <a:xfrm rot="18900000">
          <a:off x="2883083" y="2338296"/>
          <a:ext cx="1198217" cy="3734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ACF85D-AF11-114A-8154-520AF51DE798}">
      <dsp:nvSpPr>
        <dsp:cNvPr id="0" name=""/>
        <dsp:cNvSpPr/>
      </dsp:nvSpPr>
      <dsp:spPr>
        <a:xfrm>
          <a:off x="3283398" y="1603448"/>
          <a:ext cx="1244854" cy="995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Mother's Age at Time of Birth</a:t>
          </a:r>
          <a:endParaRPr lang="en-US" sz="1300" kern="1200" dirty="0"/>
        </a:p>
      </dsp:txBody>
      <dsp:txXfrm>
        <a:off x="3312566" y="1632616"/>
        <a:ext cx="1186518" cy="937547"/>
      </dsp:txXfrm>
    </dsp:sp>
    <dsp:sp modelId="{C2943A18-B4F7-2942-A5C6-8B5A3BE51FF2}">
      <dsp:nvSpPr>
        <dsp:cNvPr id="0" name=""/>
        <dsp:cNvSpPr/>
      </dsp:nvSpPr>
      <dsp:spPr>
        <a:xfrm>
          <a:off x="3270883" y="3274528"/>
          <a:ext cx="1198217" cy="37345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43A0B2-E9E1-0D43-9222-804FC990DC65}">
      <dsp:nvSpPr>
        <dsp:cNvPr id="0" name=""/>
        <dsp:cNvSpPr/>
      </dsp:nvSpPr>
      <dsp:spPr>
        <a:xfrm>
          <a:off x="3846674" y="2963315"/>
          <a:ext cx="1244854" cy="995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Birthweight of Child</a:t>
          </a:r>
          <a:endParaRPr lang="en-US" sz="1300" kern="1200" dirty="0"/>
        </a:p>
      </dsp:txBody>
      <dsp:txXfrm>
        <a:off x="3875842" y="2992483"/>
        <a:ext cx="1186518" cy="937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F821A-DD21-B442-8FCA-1570EC81D5B2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94C3C-F354-B845-8B04-63E919F4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5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F398B-94E6-3145-A84D-93F676A8489D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3FA9-7161-AC4F-979E-9FD36A767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3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6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892" y="437329"/>
            <a:ext cx="9262351" cy="4050836"/>
          </a:xfrm>
        </p:spPr>
        <p:txBody>
          <a:bodyPr/>
          <a:lstStyle/>
          <a:p>
            <a:pPr algn="l"/>
            <a:r>
              <a:rPr lang="en-US" sz="4800" dirty="0"/>
              <a:t>Suicide Risk in Postpartum Mothers: A Test of the Kin-Selection Hypothesis of Suicidality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1098" y="4277075"/>
            <a:ext cx="8332960" cy="168901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rgbClr val="A26ACD"/>
                </a:solidFill>
              </a:rPr>
              <a:t>Hayley Mulford </a:t>
            </a:r>
          </a:p>
          <a:p>
            <a:pPr algn="ctr"/>
            <a:r>
              <a:rPr lang="en-US" sz="2000" dirty="0" smtClean="0">
                <a:solidFill>
                  <a:srgbClr val="A26ACD"/>
                </a:solidFill>
              </a:rPr>
              <a:t>Roanoke College</a:t>
            </a:r>
          </a:p>
          <a:p>
            <a:pPr algn="ctr"/>
            <a:r>
              <a:rPr lang="en-US" sz="2000" dirty="0" smtClean="0">
                <a:solidFill>
                  <a:srgbClr val="A26ACD"/>
                </a:solidFill>
              </a:rPr>
              <a:t>Psychology Department Faculty </a:t>
            </a:r>
            <a:r>
              <a:rPr lang="en-US" sz="2000" dirty="0">
                <a:solidFill>
                  <a:srgbClr val="A26ACD"/>
                </a:solidFill>
              </a:rPr>
              <a:t>Advisor: Dr. Lindsey Osterman </a:t>
            </a:r>
          </a:p>
          <a:p>
            <a:pPr algn="ctr"/>
            <a:endParaRPr lang="en-US" dirty="0">
              <a:solidFill>
                <a:srgbClr val="A26A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4671"/>
            <a:ext cx="8596668" cy="1320800"/>
          </a:xfrm>
        </p:spPr>
        <p:txBody>
          <a:bodyPr/>
          <a:lstStyle/>
          <a:p>
            <a:r>
              <a:rPr lang="en-US" dirty="0" smtClean="0"/>
              <a:t>Integration of Depression and Suicide Hypotheses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Function of depression</a:t>
            </a:r>
          </a:p>
          <a:p>
            <a:r>
              <a:rPr lang="en-US" sz="2400" dirty="0" smtClean="0"/>
              <a:t>Kin-Selection</a:t>
            </a:r>
          </a:p>
          <a:p>
            <a:pPr lvl="1"/>
            <a:r>
              <a:rPr lang="en-US" sz="2200" dirty="0"/>
              <a:t>P</a:t>
            </a:r>
            <a:r>
              <a:rPr lang="en-US" sz="2200" dirty="0" smtClean="0"/>
              <a:t>erception of benefit to kin</a:t>
            </a:r>
          </a:p>
          <a:p>
            <a:pPr lvl="1"/>
            <a:r>
              <a:rPr lang="en-US" sz="2000" dirty="0" smtClean="0"/>
              <a:t>Suicide to help kin</a:t>
            </a:r>
          </a:p>
          <a:p>
            <a:r>
              <a:rPr lang="en-US" sz="2400" dirty="0" smtClean="0"/>
              <a:t>Bargaining: individual fitness </a:t>
            </a:r>
          </a:p>
          <a:p>
            <a:pPr lvl="1"/>
            <a:r>
              <a:rPr lang="en-US" sz="2000" dirty="0" smtClean="0"/>
              <a:t>Suicide is a by-product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739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Rumination Hypothesis With Suicide Hypotheses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Function of analytical </a:t>
            </a:r>
            <a:r>
              <a:rPr lang="en-US" sz="2400" dirty="0"/>
              <a:t>r</a:t>
            </a:r>
            <a:r>
              <a:rPr lang="en-US" sz="2400" dirty="0" smtClean="0"/>
              <a:t>umination 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ocus and solve fitness threat</a:t>
            </a:r>
          </a:p>
          <a:p>
            <a:r>
              <a:rPr lang="en-US" sz="2400" dirty="0" smtClean="0"/>
              <a:t>Different predictions for each combination  </a:t>
            </a:r>
          </a:p>
          <a:p>
            <a:r>
              <a:rPr lang="en-US" sz="2400" dirty="0" smtClean="0"/>
              <a:t>Kin-selection </a:t>
            </a:r>
          </a:p>
          <a:p>
            <a:pPr lvl="1"/>
            <a:r>
              <a:rPr lang="en-US" sz="2000" dirty="0" smtClean="0"/>
              <a:t>Lead to suicidality when feel burdensome</a:t>
            </a:r>
          </a:p>
          <a:p>
            <a:pPr lvl="1"/>
            <a:r>
              <a:rPr lang="en-US" sz="2000" dirty="0" smtClean="0"/>
              <a:t>Help kin</a:t>
            </a:r>
          </a:p>
          <a:p>
            <a:r>
              <a:rPr lang="en-US" sz="2400" dirty="0" smtClean="0"/>
              <a:t>Bargaining</a:t>
            </a:r>
          </a:p>
          <a:p>
            <a:pPr lvl="1"/>
            <a:r>
              <a:rPr lang="en-US" sz="2000" dirty="0" smtClean="0"/>
              <a:t>Lead to suicidality when low social support, low resources, and </a:t>
            </a:r>
            <a:r>
              <a:rPr lang="en-US" sz="2000" dirty="0" smtClean="0"/>
              <a:t>child that requires more investment </a:t>
            </a:r>
            <a:endParaRPr lang="en-US" sz="2000" dirty="0" smtClean="0"/>
          </a:p>
          <a:p>
            <a:pPr lvl="1"/>
            <a:r>
              <a:rPr lang="en-US" sz="2000" dirty="0" smtClean="0"/>
              <a:t>Help self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90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8972"/>
            <a:ext cx="8596668" cy="1320800"/>
          </a:xfrm>
        </p:spPr>
        <p:txBody>
          <a:bodyPr/>
          <a:lstStyle/>
          <a:p>
            <a:r>
              <a:rPr lang="en-US" dirty="0" smtClean="0"/>
              <a:t>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3957"/>
            <a:ext cx="8596668" cy="4693557"/>
          </a:xfrm>
        </p:spPr>
        <p:txBody>
          <a:bodyPr>
            <a:noAutofit/>
          </a:bodyPr>
          <a:lstStyle/>
          <a:p>
            <a:r>
              <a:rPr lang="en-US" sz="2400" dirty="0" smtClean="0"/>
              <a:t>Postpartum mothers </a:t>
            </a:r>
          </a:p>
          <a:p>
            <a:r>
              <a:rPr lang="en-US" sz="2400" dirty="0" smtClean="0"/>
              <a:t>Suicidal ideation and behavior </a:t>
            </a:r>
          </a:p>
          <a:p>
            <a:r>
              <a:rPr lang="en-US" sz="2400" dirty="0" smtClean="0"/>
              <a:t>Competing hypotheses </a:t>
            </a:r>
          </a:p>
          <a:p>
            <a:pPr lvl="1"/>
            <a:r>
              <a:rPr lang="en-US" sz="2200" dirty="0" smtClean="0"/>
              <a:t>Kin selection</a:t>
            </a:r>
          </a:p>
          <a:p>
            <a:pPr lvl="2"/>
            <a:r>
              <a:rPr lang="en-US" sz="2000" dirty="0" smtClean="0"/>
              <a:t>Reduce burden on kin</a:t>
            </a:r>
          </a:p>
          <a:p>
            <a:pPr lvl="2"/>
            <a:r>
              <a:rPr lang="en-US" sz="2000" dirty="0" smtClean="0"/>
              <a:t>Suicide is an adaptation</a:t>
            </a:r>
          </a:p>
          <a:p>
            <a:pPr lvl="1"/>
            <a:r>
              <a:rPr lang="en-US" sz="2200" dirty="0" smtClean="0"/>
              <a:t>Bargaining </a:t>
            </a:r>
          </a:p>
          <a:p>
            <a:pPr lvl="2"/>
            <a:r>
              <a:rPr lang="en-US" sz="2000" dirty="0" smtClean="0"/>
              <a:t>Improve own fitness</a:t>
            </a:r>
          </a:p>
          <a:p>
            <a:pPr lvl="2"/>
            <a:r>
              <a:rPr lang="en-US" sz="2000" dirty="0" smtClean="0"/>
              <a:t>Social support</a:t>
            </a:r>
          </a:p>
          <a:p>
            <a:pPr lvl="2"/>
            <a:r>
              <a:rPr lang="en-US" sz="2000" dirty="0" smtClean="0"/>
              <a:t>Suicide is a by-product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89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Kin-Selection Derived Hypotheses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97243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7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Kin-Selection Derived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3248"/>
            <a:ext cx="8596668" cy="52547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Risk factors for suicidal behavior</a:t>
            </a:r>
          </a:p>
          <a:p>
            <a:pPr lvl="1"/>
            <a:r>
              <a:rPr lang="en-US" sz="2200" dirty="0" smtClean="0"/>
              <a:t>High burdensomeness (1a, 1b)</a:t>
            </a:r>
          </a:p>
          <a:p>
            <a:pPr lvl="1"/>
            <a:r>
              <a:rPr lang="en-US" sz="2200" dirty="0" smtClean="0"/>
              <a:t>High analytical </a:t>
            </a:r>
            <a:r>
              <a:rPr lang="en-US" sz="2200" dirty="0"/>
              <a:t>r</a:t>
            </a:r>
            <a:r>
              <a:rPr lang="en-US" sz="2200" dirty="0" smtClean="0"/>
              <a:t>umination (2a, 2b) </a:t>
            </a:r>
          </a:p>
          <a:p>
            <a:pPr lvl="1"/>
            <a:r>
              <a:rPr lang="en-US" sz="2200" dirty="0" smtClean="0"/>
              <a:t>Low socioeconomic </a:t>
            </a:r>
            <a:r>
              <a:rPr lang="en-US" sz="2200" dirty="0"/>
              <a:t>s</a:t>
            </a:r>
            <a:r>
              <a:rPr lang="en-US" sz="2200" dirty="0" smtClean="0"/>
              <a:t>tatus (3a, 3b)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Bargaining Model Derived Hypotheses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119256"/>
              </p:ext>
            </p:extLst>
          </p:nvPr>
        </p:nvGraphicFramePr>
        <p:xfrm>
          <a:off x="677334" y="1534886"/>
          <a:ext cx="8891209" cy="470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7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0614"/>
            <a:ext cx="8596668" cy="1320800"/>
          </a:xfrm>
        </p:spPr>
        <p:txBody>
          <a:bodyPr/>
          <a:lstStyle/>
          <a:p>
            <a:r>
              <a:rPr lang="en-US" dirty="0"/>
              <a:t>Bargaining </a:t>
            </a:r>
            <a:r>
              <a:rPr lang="en-US" dirty="0" smtClean="0"/>
              <a:t>Model Derived </a:t>
            </a:r>
            <a:r>
              <a:rPr lang="en-US" dirty="0"/>
              <a:t>Hypotheses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3609"/>
            <a:ext cx="8596668" cy="55656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Risk factors for suicidal behavior </a:t>
            </a:r>
          </a:p>
          <a:p>
            <a:pPr lvl="1"/>
            <a:r>
              <a:rPr lang="en-US" sz="2200" dirty="0" smtClean="0"/>
              <a:t>Low social support (4a, 4b)</a:t>
            </a:r>
          </a:p>
          <a:p>
            <a:pPr lvl="1"/>
            <a:r>
              <a:rPr lang="en-US" sz="2200" dirty="0" smtClean="0"/>
              <a:t>Low socioeconomic status (5a, 5b)</a:t>
            </a:r>
          </a:p>
          <a:p>
            <a:pPr lvl="1"/>
            <a:r>
              <a:rPr lang="en-US" sz="2200" dirty="0" smtClean="0"/>
              <a:t>Low birthweight (6a, 6b)</a:t>
            </a:r>
          </a:p>
          <a:p>
            <a:pPr lvl="1"/>
            <a:r>
              <a:rPr lang="en-US" sz="2200" dirty="0" smtClean="0"/>
              <a:t>Analytical rumination (7a, 7b)</a:t>
            </a:r>
          </a:p>
          <a:p>
            <a:pPr lvl="1"/>
            <a:r>
              <a:rPr lang="en-US" sz="2200" dirty="0" smtClean="0"/>
              <a:t>Young age (8a, 8b)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857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0614"/>
            <a:ext cx="8596668" cy="1320800"/>
          </a:xfrm>
        </p:spPr>
        <p:txBody>
          <a:bodyPr/>
          <a:lstStyle/>
          <a:p>
            <a:r>
              <a:rPr lang="en-US" dirty="0" smtClean="0"/>
              <a:t>Participants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6908"/>
            <a:ext cx="8596668" cy="4851863"/>
          </a:xfrm>
        </p:spPr>
        <p:txBody>
          <a:bodyPr>
            <a:no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iologically </a:t>
            </a:r>
            <a:r>
              <a:rPr lang="en-US" sz="2400" dirty="0"/>
              <a:t>female, </a:t>
            </a:r>
            <a:r>
              <a:rPr lang="en-US" sz="2400" dirty="0" smtClean="0"/>
              <a:t>one </a:t>
            </a:r>
            <a:r>
              <a:rPr lang="en-US" sz="2400" dirty="0"/>
              <a:t>biological child, </a:t>
            </a:r>
            <a:r>
              <a:rPr lang="en-US" sz="2400" dirty="0" smtClean="0"/>
              <a:t>fluent English</a:t>
            </a:r>
          </a:p>
          <a:p>
            <a:pPr lvl="1"/>
            <a:r>
              <a:rPr lang="en-US" sz="2000" dirty="0" smtClean="0"/>
              <a:t>Excluded 7 participants </a:t>
            </a:r>
          </a:p>
          <a:p>
            <a:pPr lvl="1"/>
            <a:r>
              <a:rPr lang="en-US" sz="2000" i="1" dirty="0" smtClean="0"/>
              <a:t>N </a:t>
            </a:r>
            <a:r>
              <a:rPr lang="en-US" sz="2000" dirty="0" smtClean="0"/>
              <a:t>= </a:t>
            </a:r>
            <a:r>
              <a:rPr lang="en-US" sz="2000" dirty="0" smtClean="0"/>
              <a:t>504</a:t>
            </a:r>
          </a:p>
          <a:p>
            <a:r>
              <a:rPr lang="en-US" sz="2200" dirty="0" smtClean="0"/>
              <a:t>Demographics </a:t>
            </a:r>
            <a:endParaRPr lang="en-US" sz="2200" dirty="0" smtClean="0"/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ean </a:t>
            </a:r>
            <a:r>
              <a:rPr lang="en-US" sz="2000" dirty="0"/>
              <a:t>age of 39.40 (</a:t>
            </a:r>
            <a:r>
              <a:rPr lang="en-US" sz="2000" i="1" dirty="0"/>
              <a:t>SD</a:t>
            </a:r>
            <a:r>
              <a:rPr lang="en-US" sz="2000" dirty="0"/>
              <a:t> = 9.69) </a:t>
            </a:r>
            <a:endParaRPr lang="en-US" sz="2000" dirty="0" smtClean="0"/>
          </a:p>
          <a:p>
            <a:pPr lvl="1"/>
            <a:r>
              <a:rPr lang="en-US" sz="2000" dirty="0" smtClean="0"/>
              <a:t>Mean age at time of birth of 30.70 </a:t>
            </a:r>
            <a:r>
              <a:rPr lang="en-US" sz="2000" dirty="0"/>
              <a:t>(</a:t>
            </a:r>
            <a:r>
              <a:rPr lang="en-US" sz="2000" i="1" dirty="0"/>
              <a:t>SD</a:t>
            </a:r>
            <a:r>
              <a:rPr lang="en-US" sz="2000" dirty="0"/>
              <a:t> = </a:t>
            </a:r>
            <a:r>
              <a:rPr lang="en-US" sz="2000" dirty="0" smtClean="0"/>
              <a:t>5.50)</a:t>
            </a:r>
          </a:p>
          <a:p>
            <a:pPr lvl="1"/>
            <a:r>
              <a:rPr lang="en-US" sz="2000" dirty="0" smtClean="0"/>
              <a:t>86.70% identified </a:t>
            </a:r>
            <a:r>
              <a:rPr lang="en-US" sz="2000" dirty="0"/>
              <a:t>as w</a:t>
            </a:r>
            <a:r>
              <a:rPr lang="en-US" sz="2000" dirty="0" smtClean="0"/>
              <a:t>hite</a:t>
            </a:r>
          </a:p>
        </p:txBody>
      </p:sp>
    </p:spTree>
    <p:extLst>
      <p:ext uri="{BB962C8B-B14F-4D97-AF65-F5344CB8AC3E}">
        <p14:creationId xmlns:p14="http://schemas.microsoft.com/office/powerpoint/2010/main" val="16094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7-14 minute survey </a:t>
            </a:r>
            <a:endParaRPr lang="en-US" sz="2800" dirty="0" smtClean="0"/>
          </a:p>
          <a:p>
            <a:pPr lvl="1"/>
            <a:r>
              <a:rPr lang="en-US" sz="2400" dirty="0" smtClean="0"/>
              <a:t>Mean 12 </a:t>
            </a:r>
            <a:r>
              <a:rPr lang="en-US" sz="2400" dirty="0"/>
              <a:t>minutes (</a:t>
            </a:r>
            <a:r>
              <a:rPr lang="en-US" sz="2400" i="1" dirty="0"/>
              <a:t>SD</a:t>
            </a:r>
            <a:r>
              <a:rPr lang="en-US" sz="2400" dirty="0"/>
              <a:t> = 10.20 </a:t>
            </a:r>
            <a:r>
              <a:rPr lang="en-US" sz="2400" dirty="0" smtClean="0"/>
              <a:t>minutes) </a:t>
            </a:r>
            <a:endParaRPr lang="en-US" sz="2400" dirty="0"/>
          </a:p>
          <a:p>
            <a:r>
              <a:rPr lang="en-US" sz="2400" dirty="0" smtClean="0"/>
              <a:t>Past and current experiences </a:t>
            </a:r>
            <a:endParaRPr lang="en-US" sz="2400" dirty="0"/>
          </a:p>
          <a:p>
            <a:pPr lvl="1"/>
            <a:r>
              <a:rPr lang="en-US" sz="2400" dirty="0" smtClean="0"/>
              <a:t>Clear instruction </a:t>
            </a:r>
          </a:p>
        </p:txBody>
      </p:sp>
    </p:spTree>
    <p:extLst>
      <p:ext uri="{BB962C8B-B14F-4D97-AF65-F5344CB8AC3E}">
        <p14:creationId xmlns:p14="http://schemas.microsoft.com/office/powerpoint/2010/main" val="26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9985"/>
            <a:ext cx="8596668" cy="1320800"/>
          </a:xfrm>
        </p:spPr>
        <p:txBody>
          <a:bodyPr/>
          <a:lstStyle/>
          <a:p>
            <a:r>
              <a:rPr lang="en-US" dirty="0" smtClean="0"/>
              <a:t>Past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9456"/>
            <a:ext cx="8596668" cy="5201587"/>
          </a:xfrm>
        </p:spPr>
        <p:txBody>
          <a:bodyPr>
            <a:noAutofit/>
          </a:bodyPr>
          <a:lstStyle/>
          <a:p>
            <a:r>
              <a:rPr lang="en-US" sz="2400" dirty="0" smtClean="0"/>
              <a:t>“In reference to the year following the birth of your most recent child”</a:t>
            </a:r>
          </a:p>
          <a:p>
            <a:r>
              <a:rPr lang="en-US" sz="2400" dirty="0" smtClean="0"/>
              <a:t>Adapted</a:t>
            </a:r>
          </a:p>
          <a:p>
            <a:r>
              <a:rPr lang="en-US" sz="2400" dirty="0" smtClean="0"/>
              <a:t>Edinburgh Postnatal Depression Scale </a:t>
            </a:r>
            <a:r>
              <a:rPr lang="en-US" sz="2400" dirty="0"/>
              <a:t>(Cox, Holden, &amp; </a:t>
            </a:r>
            <a:r>
              <a:rPr lang="en-US" sz="2400" dirty="0" err="1"/>
              <a:t>Sagovsky</a:t>
            </a:r>
            <a:r>
              <a:rPr lang="en-US" sz="2400" dirty="0"/>
              <a:t>, 1987) </a:t>
            </a:r>
            <a:endParaRPr lang="en-US" sz="2400" dirty="0" smtClean="0"/>
          </a:p>
          <a:p>
            <a:pPr lvl="1"/>
            <a:r>
              <a:rPr lang="en-US" sz="2000" dirty="0" smtClean="0">
                <a:sym typeface="Symbol" charset="2"/>
              </a:rPr>
              <a:t></a:t>
            </a:r>
            <a:r>
              <a:rPr lang="en-US" sz="2000" i="1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0.92</a:t>
            </a:r>
          </a:p>
          <a:p>
            <a:r>
              <a:rPr lang="en-US" sz="2400" dirty="0" smtClean="0"/>
              <a:t>Postpartum experiences </a:t>
            </a:r>
          </a:p>
          <a:p>
            <a:pPr lvl="1"/>
            <a:r>
              <a:rPr lang="en-US" sz="2000" dirty="0" smtClean="0"/>
              <a:t>Feeling depressed </a:t>
            </a:r>
          </a:p>
          <a:p>
            <a:pPr lvl="1"/>
            <a:r>
              <a:rPr lang="en-US" sz="2000" dirty="0" smtClean="0"/>
              <a:t>PPD diagnosis </a:t>
            </a:r>
          </a:p>
        </p:txBody>
      </p:sp>
    </p:spTree>
    <p:extLst>
      <p:ext uri="{BB962C8B-B14F-4D97-AF65-F5344CB8AC3E}">
        <p14:creationId xmlns:p14="http://schemas.microsoft.com/office/powerpoint/2010/main" val="19294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1043"/>
            <a:ext cx="8596668" cy="13208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7300"/>
            <a:ext cx="9397395" cy="56007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Introduction</a:t>
            </a:r>
          </a:p>
          <a:p>
            <a:pPr lvl="1"/>
            <a:r>
              <a:rPr lang="en-US" sz="1800" dirty="0" smtClean="0"/>
              <a:t>Evolutionary psychology and adaptations</a:t>
            </a:r>
          </a:p>
          <a:p>
            <a:pPr lvl="1"/>
            <a:r>
              <a:rPr lang="en-US" sz="1800" dirty="0" smtClean="0"/>
              <a:t>Suicide and depression</a:t>
            </a:r>
          </a:p>
          <a:p>
            <a:pPr lvl="1"/>
            <a:r>
              <a:rPr lang="en-US" sz="1800" dirty="0" smtClean="0"/>
              <a:t>Hypotheses of depression and suicide</a:t>
            </a:r>
          </a:p>
          <a:p>
            <a:pPr lvl="1"/>
            <a:r>
              <a:rPr lang="en-US" sz="1800" dirty="0" smtClean="0"/>
              <a:t>Postpartum Mothers</a:t>
            </a:r>
          </a:p>
          <a:p>
            <a:pPr lvl="1"/>
            <a:r>
              <a:rPr lang="en-US" sz="1800" dirty="0" smtClean="0"/>
              <a:t>Integration of the hypotheses and postpartum mothers</a:t>
            </a:r>
          </a:p>
          <a:p>
            <a:r>
              <a:rPr lang="en-US" sz="2000" dirty="0" smtClean="0"/>
              <a:t>Current study</a:t>
            </a:r>
          </a:p>
          <a:p>
            <a:pPr lvl="1"/>
            <a:r>
              <a:rPr lang="en-US" sz="1800" dirty="0" smtClean="0"/>
              <a:t>Hypotheses </a:t>
            </a:r>
            <a:endParaRPr lang="en-US" sz="1800" dirty="0"/>
          </a:p>
          <a:p>
            <a:r>
              <a:rPr lang="en-US" sz="2000" dirty="0" smtClean="0"/>
              <a:t>Methods</a:t>
            </a:r>
          </a:p>
          <a:p>
            <a:r>
              <a:rPr lang="en-US" sz="2000" dirty="0" smtClean="0"/>
              <a:t>Results</a:t>
            </a:r>
          </a:p>
          <a:p>
            <a:pPr lvl="1"/>
            <a:r>
              <a:rPr lang="en-US" sz="1800" dirty="0" smtClean="0"/>
              <a:t>What was found significant </a:t>
            </a:r>
          </a:p>
          <a:p>
            <a:r>
              <a:rPr lang="en-US" sz="2000" dirty="0" smtClean="0"/>
              <a:t>Discussion</a:t>
            </a:r>
          </a:p>
          <a:p>
            <a:pPr lvl="1"/>
            <a:r>
              <a:rPr lang="en-US" sz="1800" dirty="0" smtClean="0"/>
              <a:t>Theoretical and </a:t>
            </a:r>
            <a:r>
              <a:rPr lang="en-US" sz="1800" dirty="0"/>
              <a:t>p</a:t>
            </a:r>
            <a:r>
              <a:rPr lang="en-US" sz="1800" dirty="0" smtClean="0"/>
              <a:t>ractical implications 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396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Variable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Suicidality measures</a:t>
            </a:r>
          </a:p>
          <a:p>
            <a:pPr lvl="1"/>
            <a:r>
              <a:rPr lang="en-US" sz="2400" dirty="0"/>
              <a:t>Thoughts</a:t>
            </a:r>
          </a:p>
          <a:p>
            <a:pPr lvl="1"/>
            <a:r>
              <a:rPr lang="en-US" sz="2400" dirty="0"/>
              <a:t>Attempts</a:t>
            </a:r>
          </a:p>
          <a:p>
            <a:pPr lvl="1"/>
            <a:r>
              <a:rPr lang="en-US" sz="2400" dirty="0"/>
              <a:t>Severe Attempts (requiring medical attention)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444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Kin-Selection Measures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05" y="1407410"/>
            <a:ext cx="4509263" cy="512663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Analytical Rumination Questionnaire (</a:t>
            </a:r>
            <a:r>
              <a:rPr lang="en-US" sz="2400" dirty="0" err="1"/>
              <a:t>Barbic</a:t>
            </a:r>
            <a:r>
              <a:rPr lang="en-US" sz="2400" dirty="0"/>
              <a:t>, </a:t>
            </a:r>
            <a:r>
              <a:rPr lang="en-US" sz="2400" dirty="0" err="1"/>
              <a:t>Durisko</a:t>
            </a:r>
            <a:r>
              <a:rPr lang="en-US" sz="2400" dirty="0"/>
              <a:t>, &amp; Andrews, 2014) </a:t>
            </a:r>
          </a:p>
          <a:p>
            <a:pPr lvl="1"/>
            <a:r>
              <a:rPr lang="en-US" sz="1800" dirty="0">
                <a:sym typeface="Symbol" charset="2"/>
              </a:rPr>
              <a:t></a:t>
            </a:r>
            <a:r>
              <a:rPr lang="en-US" sz="1800" i="1" dirty="0"/>
              <a:t> </a:t>
            </a:r>
            <a:r>
              <a:rPr lang="en-US" sz="1800" dirty="0"/>
              <a:t>= 0.94</a:t>
            </a:r>
          </a:p>
          <a:p>
            <a:r>
              <a:rPr lang="en-US" sz="2400" dirty="0"/>
              <a:t>Perceived Burdensomeness Scale (Van </a:t>
            </a:r>
            <a:r>
              <a:rPr lang="en-US" sz="2400" dirty="0" err="1"/>
              <a:t>Orden</a:t>
            </a:r>
            <a:r>
              <a:rPr lang="en-US" sz="2400" dirty="0"/>
              <a:t>, </a:t>
            </a:r>
            <a:r>
              <a:rPr lang="en-US" sz="2400" dirty="0" err="1"/>
              <a:t>Cukrowicz</a:t>
            </a:r>
            <a:r>
              <a:rPr lang="en-US" sz="2400" dirty="0"/>
              <a:t>, Witte, &amp; Joiner, 2012) </a:t>
            </a:r>
          </a:p>
          <a:p>
            <a:pPr lvl="1"/>
            <a:r>
              <a:rPr lang="en-US" sz="1800" dirty="0">
                <a:sym typeface="Symbol" charset="2"/>
              </a:rPr>
              <a:t></a:t>
            </a:r>
            <a:r>
              <a:rPr lang="en-US" sz="1800" i="1" dirty="0"/>
              <a:t> </a:t>
            </a:r>
            <a:r>
              <a:rPr lang="en-US" sz="1800" dirty="0"/>
              <a:t>= 0.96. </a:t>
            </a:r>
          </a:p>
          <a:p>
            <a:r>
              <a:rPr lang="en-US" sz="2400" dirty="0"/>
              <a:t>Socioeconomic Status </a:t>
            </a:r>
            <a:r>
              <a:rPr lang="en-US" sz="2400" dirty="0" smtClean="0"/>
              <a:t>(Hill</a:t>
            </a:r>
            <a:r>
              <a:rPr lang="en-US" sz="2400" dirty="0"/>
              <a:t>, </a:t>
            </a:r>
            <a:r>
              <a:rPr lang="en-US" sz="2400" dirty="0" err="1"/>
              <a:t>Rodeheffer</a:t>
            </a:r>
            <a:r>
              <a:rPr lang="en-US" sz="2400" dirty="0"/>
              <a:t>, </a:t>
            </a:r>
            <a:r>
              <a:rPr lang="en-US" sz="2400" dirty="0" err="1"/>
              <a:t>Delpriore</a:t>
            </a:r>
            <a:r>
              <a:rPr lang="en-US" sz="2400" dirty="0"/>
              <a:t>, and </a:t>
            </a:r>
            <a:r>
              <a:rPr lang="en-US" sz="2400" dirty="0" smtClean="0"/>
              <a:t>Butterfield, 2013</a:t>
            </a:r>
            <a:r>
              <a:rPr lang="en-US" sz="2400" dirty="0"/>
              <a:t>) </a:t>
            </a:r>
            <a:endParaRPr lang="en-US" sz="2400" dirty="0" smtClean="0"/>
          </a:p>
          <a:p>
            <a:pPr lvl="1"/>
            <a:r>
              <a:rPr lang="en-US" sz="1800" dirty="0">
                <a:sym typeface="Symbol" charset="2"/>
              </a:rPr>
              <a:t></a:t>
            </a:r>
            <a:r>
              <a:rPr lang="en-US" sz="1800" i="1" dirty="0"/>
              <a:t> </a:t>
            </a:r>
            <a:r>
              <a:rPr lang="en-US" sz="1800" dirty="0"/>
              <a:t>= 0.89. </a:t>
            </a:r>
          </a:p>
          <a:p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969372"/>
              </p:ext>
            </p:extLst>
          </p:nvPr>
        </p:nvGraphicFramePr>
        <p:xfrm>
          <a:off x="5320442" y="1094282"/>
          <a:ext cx="4856814" cy="4916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7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Bargaining Hypothesis Measure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392885" y="156299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Multidimensional Scale of Perceived Social Support (</a:t>
            </a:r>
            <a:r>
              <a:rPr lang="en-US" sz="2400" dirty="0" err="1"/>
              <a:t>Zimet</a:t>
            </a:r>
            <a:r>
              <a:rPr lang="en-US" sz="2400" dirty="0"/>
              <a:t>, </a:t>
            </a:r>
            <a:r>
              <a:rPr lang="en-US" sz="2400" dirty="0" err="1"/>
              <a:t>Dahlem</a:t>
            </a:r>
            <a:r>
              <a:rPr lang="en-US" sz="2400" dirty="0"/>
              <a:t>, </a:t>
            </a:r>
            <a:r>
              <a:rPr lang="en-US" sz="2400" dirty="0" err="1"/>
              <a:t>Zimet</a:t>
            </a:r>
            <a:r>
              <a:rPr lang="en-US" sz="2400" dirty="0"/>
              <a:t> &amp; Farley, 1988). </a:t>
            </a:r>
          </a:p>
          <a:p>
            <a:pPr lvl="1"/>
            <a:r>
              <a:rPr lang="en-US" sz="2000" dirty="0">
                <a:sym typeface="Symbol" charset="2"/>
              </a:rPr>
              <a:t></a:t>
            </a:r>
            <a:r>
              <a:rPr lang="en-US" sz="2000" i="1" dirty="0"/>
              <a:t> </a:t>
            </a:r>
            <a:r>
              <a:rPr lang="en-US" sz="2000" dirty="0"/>
              <a:t>= 0.94 </a:t>
            </a:r>
          </a:p>
          <a:p>
            <a:r>
              <a:rPr lang="en-US" sz="2400" dirty="0" smtClean="0"/>
              <a:t>Mothers age at time of birth </a:t>
            </a:r>
          </a:p>
          <a:p>
            <a:r>
              <a:rPr lang="en-US" sz="2400" dirty="0" smtClean="0"/>
              <a:t>Birthweight of child </a:t>
            </a:r>
            <a:endParaRPr lang="en-US" sz="2400" dirty="0"/>
          </a:p>
        </p:txBody>
      </p:sp>
      <p:graphicFrame>
        <p:nvGraphicFramePr>
          <p:cNvPr id="1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030058"/>
              </p:ext>
            </p:extLst>
          </p:nvPr>
        </p:nvGraphicFramePr>
        <p:xfrm>
          <a:off x="4466532" y="1562992"/>
          <a:ext cx="5091919" cy="5156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62" y="50800"/>
            <a:ext cx="8596668" cy="1320800"/>
          </a:xfrm>
        </p:spPr>
        <p:txBody>
          <a:bodyPr/>
          <a:lstStyle/>
          <a:p>
            <a:r>
              <a:rPr lang="en-US" dirty="0" smtClean="0"/>
              <a:t>Descriptive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9117"/>
              </p:ext>
            </p:extLst>
          </p:nvPr>
        </p:nvGraphicFramePr>
        <p:xfrm>
          <a:off x="506186" y="1028700"/>
          <a:ext cx="9862457" cy="5061857"/>
        </p:xfrm>
        <a:graphic>
          <a:graphicData uri="http://schemas.openxmlformats.org/drawingml/2006/table">
            <a:tbl>
              <a:tblPr firstRow="1" firstCol="1" bandRow="1"/>
              <a:tblGrid>
                <a:gridCol w="3488494"/>
                <a:gridCol w="1810137"/>
                <a:gridCol w="1407418"/>
                <a:gridCol w="1537088"/>
                <a:gridCol w="1619320"/>
              </a:tblGrid>
              <a:tr h="354203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Table 1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885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Frequencies Table for Depression and Suicidality 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Yes 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0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Frequency 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%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Frequency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%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2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Ever felt depressed after 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birth of child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345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68.50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159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31.50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53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EQ score (12 and above is yes)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330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65.50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174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34.50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825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Diagnosed with postpartum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depression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79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15.70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425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84.30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00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Suicidal thoughts 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102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20.2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402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79.80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8018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Note. </a:t>
                      </a: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 percentages are based on total sample size</a:t>
                      </a:r>
                      <a:r>
                        <a:rPr lang="en-US" sz="18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sz="18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= 504). The questions are all based on the year following the birth of the participants’ most recent child. 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420496" y="4767943"/>
            <a:ext cx="935275" cy="75111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20495" y="2808514"/>
            <a:ext cx="935275" cy="75111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20494" y="4161971"/>
            <a:ext cx="935275" cy="75111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20490" y="3485243"/>
            <a:ext cx="935275" cy="75111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644987"/>
              </p:ext>
            </p:extLst>
          </p:nvPr>
        </p:nvGraphicFramePr>
        <p:xfrm>
          <a:off x="587829" y="440871"/>
          <a:ext cx="10123714" cy="6123215"/>
        </p:xfrm>
        <a:graphic>
          <a:graphicData uri="http://schemas.openxmlformats.org/drawingml/2006/table">
            <a:tbl>
              <a:tblPr firstRow="1" firstCol="1" bandRow="1"/>
              <a:tblGrid>
                <a:gridCol w="1721656"/>
                <a:gridCol w="1280046"/>
                <a:gridCol w="590583"/>
                <a:gridCol w="1169610"/>
                <a:gridCol w="626533"/>
                <a:gridCol w="1289957"/>
                <a:gridCol w="620486"/>
                <a:gridCol w="1225046"/>
                <a:gridCol w="1599797"/>
              </a:tblGrid>
              <a:tr h="471281"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Table 2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8802"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Frequencies Table for Suicide Attempts 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Yes 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6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900430" algn="ctr"/>
                        </a:tabLs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900430" algn="ctr"/>
                        </a:tabLs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290" algn="l"/>
                          <a:tab pos="900430" algn="ctr"/>
                        </a:tabLs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3+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52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Frequency 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%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Frequency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%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Frequency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%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Frequency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%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22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Suicide attempts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1.80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0.60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0.40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490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97.20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081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Severe suicide attempts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1.60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0.20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495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98.20</a:t>
                      </a:r>
                      <a:endParaRPr lang="en-US" sz="20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8323"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Note. </a:t>
                      </a: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 percentages are based on total sample size</a:t>
                      </a:r>
                      <a:r>
                        <a:rPr lang="en-US" sz="18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lang="en-US" sz="18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sz="1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= 504). The questions are all based on the year following the birth of the participants’ most recent child. </a:t>
                      </a:r>
                      <a:endParaRPr lang="en-US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2379424" y="4000500"/>
            <a:ext cx="935275" cy="75111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12086" y="4000500"/>
            <a:ext cx="935275" cy="75111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77845" y="4000500"/>
            <a:ext cx="935275" cy="75111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77845" y="4906736"/>
            <a:ext cx="935275" cy="75111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79424" y="4906736"/>
            <a:ext cx="935275" cy="75111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9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en-US" dirty="0" smtClean="0"/>
              <a:t>Correlations for Suicidal Behavior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965815"/>
              </p:ext>
            </p:extLst>
          </p:nvPr>
        </p:nvGraphicFramePr>
        <p:xfrm>
          <a:off x="179617" y="571499"/>
          <a:ext cx="10923808" cy="6396212"/>
        </p:xfrm>
        <a:graphic>
          <a:graphicData uri="http://schemas.openxmlformats.org/drawingml/2006/table">
            <a:tbl>
              <a:tblPr firstRow="1" firstCol="1" bandRow="1"/>
              <a:tblGrid>
                <a:gridCol w="2012278"/>
                <a:gridCol w="990170"/>
                <a:gridCol w="990170"/>
                <a:gridCol w="990170"/>
                <a:gridCol w="990170"/>
                <a:gridCol w="990170"/>
                <a:gridCol w="990170"/>
                <a:gridCol w="990170"/>
                <a:gridCol w="990170"/>
                <a:gridCol w="990170"/>
              </a:tblGrid>
              <a:tr h="3433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Table 4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43370">
                <a:tc gridSpan="10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Zero-Order Correlations Between all Predictors and Suicidal Attempts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3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65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1. Suicide Attempts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7505" algn="r"/>
                        </a:tabLs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65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2. Severe Suicide Attempts </a:t>
                      </a:r>
                      <a:endParaRPr lang="en-US" sz="1400" dirty="0" smtClean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.705*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98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3. Social Support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-.118**	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-.092*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1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65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4. Socioeconomic Status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-.168**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-.125**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.333**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465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5. Burdensomeness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.232**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.222**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-.409**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-.356**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40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6. Analytical Rumination 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.062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.041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.012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-.148**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40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7. Mother’s age 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-.084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-.019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.028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.050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-.226**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-.087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98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8. Birthweight of Child (kg)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-.054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-.041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.013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.006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-.104*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-.045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.045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40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9. Edinburgh Depression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.212**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.176**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-.456**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-.357**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.717**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.311**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-.195**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-.108*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60">
                <a:tc gridSpan="10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Note.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*</a:t>
                      </a:r>
                      <a:r>
                        <a:rPr lang="en-US" sz="14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&lt;0.05 level; 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**</a:t>
                      </a:r>
                      <a:r>
                        <a:rPr lang="en-US" sz="1400" i="1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&lt;0.01 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level; 2-tailed. </a:t>
                      </a:r>
                      <a:r>
                        <a:rPr lang="en-US" sz="1400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= 504. These relationships are based on the participants answers to the year following the birth of their most recent child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40" marR="574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331585" y="3155049"/>
            <a:ext cx="1719941" cy="1485421"/>
            <a:chOff x="2318658" y="2974097"/>
            <a:chExt cx="1719941" cy="1485421"/>
          </a:xfrm>
        </p:grpSpPr>
        <p:sp>
          <p:nvSpPr>
            <p:cNvPr id="10" name="Oval 9"/>
            <p:cNvSpPr/>
            <p:nvPr/>
          </p:nvSpPr>
          <p:spPr>
            <a:xfrm>
              <a:off x="3336471" y="2974097"/>
              <a:ext cx="702128" cy="590534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318658" y="3043509"/>
              <a:ext cx="702128" cy="590534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318658" y="3441716"/>
              <a:ext cx="702128" cy="590534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336471" y="3425392"/>
              <a:ext cx="702128" cy="590534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336471" y="3868984"/>
              <a:ext cx="702128" cy="590534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18658" y="3853546"/>
              <a:ext cx="702128" cy="590534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7309749" y="5728789"/>
            <a:ext cx="702128" cy="590534"/>
          </a:xfrm>
          <a:prstGeom prst="ellipse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318658" y="2559722"/>
            <a:ext cx="1787978" cy="3169067"/>
            <a:chOff x="2292805" y="2343224"/>
            <a:chExt cx="1787978" cy="3169067"/>
          </a:xfrm>
        </p:grpSpPr>
        <p:sp>
          <p:nvSpPr>
            <p:cNvPr id="11" name="Oval 10"/>
            <p:cNvSpPr/>
            <p:nvPr/>
          </p:nvSpPr>
          <p:spPr>
            <a:xfrm>
              <a:off x="2292805" y="2343224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336471" y="2343224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318658" y="3015902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336471" y="3015902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318658" y="3917669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378655" y="3887631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18658" y="4854732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67766" y="4921757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318658" y="4430457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336471" y="4423463"/>
              <a:ext cx="702128" cy="59053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21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8" y="58289"/>
            <a:ext cx="8596668" cy="1320800"/>
          </a:xfrm>
        </p:spPr>
        <p:txBody>
          <a:bodyPr/>
          <a:lstStyle/>
          <a:p>
            <a:r>
              <a:rPr lang="en-US" dirty="0" smtClean="0"/>
              <a:t>Regression Models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497038"/>
              </p:ext>
            </p:extLst>
          </p:nvPr>
        </p:nvGraphicFramePr>
        <p:xfrm>
          <a:off x="241449" y="718689"/>
          <a:ext cx="11074251" cy="6461760"/>
        </p:xfrm>
        <a:graphic>
          <a:graphicData uri="http://schemas.openxmlformats.org/drawingml/2006/table">
            <a:tbl>
              <a:tblPr firstRow="1" firstCol="1" bandRow="1"/>
              <a:tblGrid>
                <a:gridCol w="2978796"/>
                <a:gridCol w="2025344"/>
                <a:gridCol w="1812151"/>
                <a:gridCol w="2238538"/>
                <a:gridCol w="2019422"/>
              </a:tblGrid>
              <a:tr h="394137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Table 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137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Hierarchical Regression Analysis of Predictors of Suicide Attempts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Step 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Step 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96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Predictors 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charset="0"/>
                          <a:ea typeface="Calibri" charset="0"/>
                          <a:cs typeface="Arial" charset="0"/>
                          <a:sym typeface="Symbol" charset="2"/>
                        </a:rPr>
                        <a:t>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t-test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charset="0"/>
                          <a:ea typeface="Calibri" charset="0"/>
                          <a:cs typeface="Arial" charset="0"/>
                          <a:sym typeface="Symbol" charset="2"/>
                        </a:rPr>
                        <a:t>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t-test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Burdensomeness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.280**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5.998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.280**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4.505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Depressive Rumination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-.035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-.780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-.034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-.716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Socioeconomic Status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-.049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-1.049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-.046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-.953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Social Support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-.011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-.211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Depression(Edinburgh)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-.005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-.082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Birthweight of 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child</a:t>
                      </a:r>
                      <a:r>
                        <a:rPr lang="en-US" sz="1400" baseline="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(kg)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-.012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-.268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Age of mother at birth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-.021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-.479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</a:t>
                      </a:r>
                      <a:r>
                        <a:rPr lang="en-US" sz="1400" baseline="300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.086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.087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F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15.369**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6.592**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1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Change in R</a:t>
                      </a:r>
                      <a:r>
                        <a:rPr lang="en-US" sz="1400" baseline="300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001 (NS)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413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Note: 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*p&lt;0.05: **p&lt;0.001. These relationships are based only on responses to the year following the birth of the participants’ most recent child. 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NS = not significant. 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3903019" y="2497288"/>
            <a:ext cx="1578244" cy="3444052"/>
            <a:chOff x="3903980" y="2171146"/>
            <a:chExt cx="1578244" cy="3444052"/>
          </a:xfrm>
        </p:grpSpPr>
        <p:sp>
          <p:nvSpPr>
            <p:cNvPr id="17" name="Oval 16"/>
            <p:cNvSpPr/>
            <p:nvPr/>
          </p:nvSpPr>
          <p:spPr>
            <a:xfrm>
              <a:off x="3903980" y="2171146"/>
              <a:ext cx="642073" cy="58146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903980" y="2601299"/>
              <a:ext cx="642073" cy="58146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903980" y="3108784"/>
              <a:ext cx="642073" cy="58146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840151" y="5033735"/>
              <a:ext cx="642073" cy="58146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89269" y="3000971"/>
            <a:ext cx="1566087" cy="2940368"/>
            <a:chOff x="7904484" y="2739495"/>
            <a:chExt cx="1566087" cy="2940368"/>
          </a:xfrm>
        </p:grpSpPr>
        <p:sp>
          <p:nvSpPr>
            <p:cNvPr id="28" name="Oval 27"/>
            <p:cNvSpPr/>
            <p:nvPr/>
          </p:nvSpPr>
          <p:spPr>
            <a:xfrm>
              <a:off x="7904484" y="3137493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904484" y="2739495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904484" y="3508904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904484" y="4338402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904484" y="4771712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 flipH="1" flipV="1">
              <a:off x="8946944" y="5088171"/>
              <a:ext cx="523627" cy="591692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848245" y="2497288"/>
            <a:ext cx="1752954" cy="3976870"/>
            <a:chOff x="7895298" y="2352138"/>
            <a:chExt cx="1752954" cy="3976870"/>
          </a:xfrm>
        </p:grpSpPr>
        <p:sp>
          <p:nvSpPr>
            <p:cNvPr id="25" name="Oval 24"/>
            <p:cNvSpPr/>
            <p:nvPr/>
          </p:nvSpPr>
          <p:spPr>
            <a:xfrm>
              <a:off x="7895298" y="2352138"/>
              <a:ext cx="617386" cy="469582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8719365" y="5864898"/>
              <a:ext cx="928887" cy="46411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799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222820"/>
              </p:ext>
            </p:extLst>
          </p:nvPr>
        </p:nvGraphicFramePr>
        <p:xfrm>
          <a:off x="239842" y="164892"/>
          <a:ext cx="11107712" cy="7376160"/>
        </p:xfrm>
        <a:graphic>
          <a:graphicData uri="http://schemas.openxmlformats.org/drawingml/2006/table">
            <a:tbl>
              <a:tblPr firstRow="1" firstCol="1" bandRow="1"/>
              <a:tblGrid>
                <a:gridCol w="2987796"/>
                <a:gridCol w="2031464"/>
                <a:gridCol w="1817626"/>
                <a:gridCol w="2245303"/>
                <a:gridCol w="2025523"/>
              </a:tblGrid>
              <a:tr h="429116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Table 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116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Hierarchical Regression Analysis of Predictors of Severe Suicide Attempts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Step 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Step 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1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Predictors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Calibri" charset="0"/>
                          <a:cs typeface="Arial" charset="0"/>
                          <a:sym typeface="Symbol" charset="2"/>
                        </a:rPr>
                        <a:t>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t-test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Calibri" charset="0"/>
                          <a:cs typeface="Arial" charset="0"/>
                          <a:sym typeface="Symbol" charset="2"/>
                        </a:rPr>
                        <a:t>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t-test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Burdensomeness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.273**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5.816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.266**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4.261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Depressive Rumination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-.037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-.834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-.041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-.881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Socioeconomic Status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-.037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-.791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-.035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-.715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Social Support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.006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.109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Depression(Edinburgh)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.018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.272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Birthweight of </a:t>
                      </a:r>
                      <a:r>
                        <a:rPr lang="en-US" sz="16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child</a:t>
                      </a:r>
                      <a:r>
                        <a:rPr lang="en-US" sz="1600" baseline="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(kg)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.021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.481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Age of mother at birth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-.019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-.437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</a:t>
                      </a:r>
                      <a:r>
                        <a:rPr lang="en-US" sz="1600" baseline="300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.079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.080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F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13.936**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5.991**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Change in R</a:t>
                      </a:r>
                      <a:r>
                        <a:rPr lang="en-US" sz="1600" baseline="300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</a:t>
                      </a:r>
                      <a:r>
                        <a:rPr lang="en-US" sz="16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001 (NS)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116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Note: </a:t>
                      </a: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*p&lt;0.05: **</a:t>
                      </a:r>
                      <a:r>
                        <a:rPr lang="en-US" sz="16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p&lt;0.01</a:t>
                      </a: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 These relationships are based only on responses to the year following the birth of the participants’ most recent child</a:t>
                      </a:r>
                      <a:r>
                        <a:rPr lang="en-US" sz="16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 NS = not significant 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946323" y="2184843"/>
            <a:ext cx="1580567" cy="3966431"/>
            <a:chOff x="3929994" y="1943100"/>
            <a:chExt cx="1580567" cy="3966431"/>
          </a:xfrm>
        </p:grpSpPr>
        <p:sp>
          <p:nvSpPr>
            <p:cNvPr id="11" name="Oval 10"/>
            <p:cNvSpPr/>
            <p:nvPr/>
          </p:nvSpPr>
          <p:spPr>
            <a:xfrm>
              <a:off x="3929995" y="1943100"/>
              <a:ext cx="642073" cy="58146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29994" y="2407069"/>
              <a:ext cx="642073" cy="58146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946151" y="2823073"/>
              <a:ext cx="642073" cy="58146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65915" y="5298242"/>
              <a:ext cx="644646" cy="611289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876942" y="2811536"/>
            <a:ext cx="1587439" cy="3237887"/>
            <a:chOff x="7890057" y="2435778"/>
            <a:chExt cx="1587439" cy="3237887"/>
          </a:xfrm>
        </p:grpSpPr>
        <p:sp>
          <p:nvSpPr>
            <p:cNvPr id="18" name="Oval 17"/>
            <p:cNvSpPr/>
            <p:nvPr/>
          </p:nvSpPr>
          <p:spPr>
            <a:xfrm>
              <a:off x="7890057" y="2435778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899902" y="3301397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912688" y="2837427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899902" y="4135347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912688" y="4724983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869296" y="5120911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756072" y="2184843"/>
            <a:ext cx="1894112" cy="4385909"/>
            <a:chOff x="7805058" y="1943099"/>
            <a:chExt cx="1894112" cy="4385909"/>
          </a:xfrm>
        </p:grpSpPr>
        <p:sp>
          <p:nvSpPr>
            <p:cNvPr id="15" name="Oval 14"/>
            <p:cNvSpPr/>
            <p:nvPr/>
          </p:nvSpPr>
          <p:spPr>
            <a:xfrm>
              <a:off x="7805058" y="1943099"/>
              <a:ext cx="778198" cy="58146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719365" y="5845630"/>
              <a:ext cx="979805" cy="48337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264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6711"/>
              </p:ext>
            </p:extLst>
          </p:nvPr>
        </p:nvGraphicFramePr>
        <p:xfrm>
          <a:off x="359229" y="310245"/>
          <a:ext cx="10466615" cy="7333704"/>
        </p:xfrm>
        <a:graphic>
          <a:graphicData uri="http://schemas.openxmlformats.org/drawingml/2006/table">
            <a:tbl>
              <a:tblPr firstRow="1" firstCol="1" bandRow="1"/>
              <a:tblGrid>
                <a:gridCol w="2815352"/>
                <a:gridCol w="1914216"/>
                <a:gridCol w="1712719"/>
                <a:gridCol w="2115711"/>
                <a:gridCol w="1908617"/>
              </a:tblGrid>
              <a:tr h="413329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Table 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329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Hierarchical Regression Analysis of Predictors of Suicide Attempts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22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Step 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Step 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90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Predictors 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charset="0"/>
                          <a:ea typeface="Calibri" charset="0"/>
                          <a:cs typeface="Arial" charset="0"/>
                          <a:sym typeface="Symbol" charset="2"/>
                        </a:rPr>
                        <a:t>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t-test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charset="0"/>
                          <a:ea typeface="Calibri" charset="0"/>
                          <a:cs typeface="Arial" charset="0"/>
                          <a:sym typeface="Symbol" charset="2"/>
                        </a:rPr>
                        <a:t>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t-test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Socioeconomic Status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-.098*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-2.014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-.046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-.940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Social Support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-.101*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-.2.105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-.009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-.167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Depressive Rumination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.010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.220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-.033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-.707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Birthweight of </a:t>
                      </a:r>
                      <a:r>
                        <a:rPr lang="en-US" sz="16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child</a:t>
                      </a:r>
                      <a:r>
                        <a:rPr lang="en-US" sz="1600" baseline="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(kg)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-.029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-.645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-.012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-.273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Age of mother at birth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-.032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-.702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.020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.455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Burdensomeness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.284**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4.505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Depression (Edinburgh)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-.003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-.050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</a:t>
                      </a:r>
                      <a:r>
                        <a:rPr lang="en-US" sz="1600" baseline="300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.030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.088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F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2.988*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6.611**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32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Change in R</a:t>
                      </a:r>
                      <a:r>
                        <a:rPr lang="en-US" sz="1600" baseline="300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</a:t>
                      </a:r>
                      <a:r>
                        <a:rPr lang="en-US" sz="16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058**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329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Note: </a:t>
                      </a: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*p&lt;0.05: **</a:t>
                      </a:r>
                      <a:r>
                        <a:rPr lang="en-US" sz="16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p&lt;0.01</a:t>
                      </a:r>
                      <a:r>
                        <a:rPr lang="en-US" sz="16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 These relationships are based only on responses to the year following the birth of the participants’ most recent child.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796394" y="2288883"/>
            <a:ext cx="1503057" cy="3958758"/>
            <a:chOff x="3805617" y="1989637"/>
            <a:chExt cx="1251518" cy="3737047"/>
          </a:xfrm>
        </p:grpSpPr>
        <p:sp>
          <p:nvSpPr>
            <p:cNvPr id="11" name="Oval 10"/>
            <p:cNvSpPr/>
            <p:nvPr/>
          </p:nvSpPr>
          <p:spPr>
            <a:xfrm>
              <a:off x="3805617" y="1989637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805617" y="2542391"/>
              <a:ext cx="608200" cy="480747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823176" y="3023138"/>
              <a:ext cx="608200" cy="438519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448935" y="5173930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840735" y="3356632"/>
              <a:ext cx="608200" cy="438519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840735" y="3808932"/>
              <a:ext cx="608200" cy="438519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502171" y="2430139"/>
            <a:ext cx="1742375" cy="4242045"/>
            <a:chOff x="7505039" y="2077487"/>
            <a:chExt cx="1742375" cy="4242045"/>
          </a:xfrm>
        </p:grpSpPr>
        <p:sp>
          <p:nvSpPr>
            <p:cNvPr id="21" name="Oval 20"/>
            <p:cNvSpPr/>
            <p:nvPr/>
          </p:nvSpPr>
          <p:spPr>
            <a:xfrm>
              <a:off x="8430986" y="5894989"/>
              <a:ext cx="816428" cy="42454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505039" y="2523558"/>
              <a:ext cx="698007" cy="488648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37539" y="2077487"/>
              <a:ext cx="715567" cy="43942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51551" y="2430139"/>
            <a:ext cx="1792995" cy="3737071"/>
            <a:chOff x="7460702" y="2111876"/>
            <a:chExt cx="1792995" cy="3737071"/>
          </a:xfrm>
        </p:grpSpPr>
        <p:sp>
          <p:nvSpPr>
            <p:cNvPr id="19" name="Oval 18"/>
            <p:cNvSpPr/>
            <p:nvPr/>
          </p:nvSpPr>
          <p:spPr>
            <a:xfrm>
              <a:off x="7460702" y="4458922"/>
              <a:ext cx="816428" cy="42454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437269" y="5424260"/>
              <a:ext cx="816428" cy="424687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7487109" y="2973822"/>
              <a:ext cx="816428" cy="42454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487109" y="2111876"/>
              <a:ext cx="816428" cy="42454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3072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740507"/>
              </p:ext>
            </p:extLst>
          </p:nvPr>
        </p:nvGraphicFramePr>
        <p:xfrm>
          <a:off x="538842" y="489857"/>
          <a:ext cx="10972800" cy="6430677"/>
        </p:xfrm>
        <a:graphic>
          <a:graphicData uri="http://schemas.openxmlformats.org/drawingml/2006/table">
            <a:tbl>
              <a:tblPr firstRow="1" firstCol="1" bandRow="1"/>
              <a:tblGrid>
                <a:gridCol w="2951508"/>
                <a:gridCol w="2006790"/>
                <a:gridCol w="1795549"/>
                <a:gridCol w="2218031"/>
                <a:gridCol w="2000922"/>
              </a:tblGrid>
              <a:tr h="395637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Table 8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637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Hierarchical Regression Analysis of Predictors of Severe Suicide Attempts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Step 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Step 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0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Predictor Variables 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charset="0"/>
                          <a:ea typeface="Calibri" charset="0"/>
                          <a:cs typeface="Arial" charset="0"/>
                          <a:sym typeface="Symbol" charset="2"/>
                        </a:rPr>
                        <a:t>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t-test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 charset="0"/>
                          <a:ea typeface="Calibri" charset="0"/>
                          <a:cs typeface="Arial" charset="0"/>
                          <a:sym typeface="Symbol" charset="2"/>
                        </a:rPr>
                        <a:t>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t-test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Socioeconomic Status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-.091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-1.854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-.032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-.663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Social Support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-.089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-1.840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.016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.316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Depressive Rumination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.013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.275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-.040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-.845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Birthweight of 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child</a:t>
                      </a:r>
                      <a:r>
                        <a:rPr lang="en-US" sz="1400" baseline="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 (kg)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.000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.009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.020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.458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Age of mother at birth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.045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.999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.102*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2.275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Burdensomeness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.285**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4.555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Depression (Edinburgh)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.028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.424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</a:t>
                      </a:r>
                      <a:r>
                        <a:rPr lang="en-US" sz="1400" baseline="300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.024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.090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F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2.376*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6.799**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63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Change in R</a:t>
                      </a:r>
                      <a:r>
                        <a:rPr lang="en-US" sz="1400" baseline="300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r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066**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63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Note: 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*p&lt;0.05: **</a:t>
                      </a:r>
                      <a:r>
                        <a:rPr lang="en-US" sz="1400" dirty="0" smtClean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p&lt;0.01</a:t>
                      </a:r>
                      <a:r>
                        <a:rPr lang="en-US" sz="1400" dirty="0">
                          <a:effectLst/>
                          <a:latin typeface="Times New Roman" charset="0"/>
                          <a:ea typeface="Calibri" charset="0"/>
                          <a:cs typeface="Times New Roman" charset="0"/>
                        </a:rPr>
                        <a:t>. These relationships are based only on responses to the year following the birth of the participants’ most recent child.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2610" marR="526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194421" y="2299039"/>
            <a:ext cx="1491963" cy="3511162"/>
            <a:chOff x="4178092" y="1954867"/>
            <a:chExt cx="1491963" cy="3511162"/>
          </a:xfrm>
        </p:grpSpPr>
        <p:sp>
          <p:nvSpPr>
            <p:cNvPr id="11" name="Oval 10"/>
            <p:cNvSpPr/>
            <p:nvPr/>
          </p:nvSpPr>
          <p:spPr>
            <a:xfrm>
              <a:off x="4194421" y="2379920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178092" y="1954867"/>
              <a:ext cx="608200" cy="55275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210750" y="2757580"/>
              <a:ext cx="575542" cy="540301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243407" y="3264263"/>
              <a:ext cx="510228" cy="507644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227079" y="3771907"/>
              <a:ext cx="559213" cy="540301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127170" y="4927193"/>
              <a:ext cx="542885" cy="538836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011178" y="2393519"/>
            <a:ext cx="1743935" cy="3242472"/>
            <a:chOff x="8011178" y="2109264"/>
            <a:chExt cx="1743935" cy="3242472"/>
          </a:xfrm>
        </p:grpSpPr>
        <p:sp>
          <p:nvSpPr>
            <p:cNvPr id="12" name="Oval 11"/>
            <p:cNvSpPr/>
            <p:nvPr/>
          </p:nvSpPr>
          <p:spPr>
            <a:xfrm>
              <a:off x="8064798" y="2990552"/>
              <a:ext cx="721487" cy="42454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011178" y="2109264"/>
              <a:ext cx="816428" cy="42454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064797" y="4117853"/>
              <a:ext cx="721487" cy="42454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033626" y="4927193"/>
              <a:ext cx="721487" cy="42454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147950" y="3913160"/>
            <a:ext cx="1607163" cy="2211913"/>
            <a:chOff x="8147950" y="3913160"/>
            <a:chExt cx="1607163" cy="2211913"/>
          </a:xfrm>
        </p:grpSpPr>
        <p:sp>
          <p:nvSpPr>
            <p:cNvPr id="24" name="Oval 23"/>
            <p:cNvSpPr/>
            <p:nvPr/>
          </p:nvSpPr>
          <p:spPr>
            <a:xfrm>
              <a:off x="9033626" y="5700530"/>
              <a:ext cx="721487" cy="424543"/>
            </a:xfrm>
            <a:prstGeom prst="ellipse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147950" y="3913160"/>
              <a:ext cx="542885" cy="538836"/>
            </a:xfrm>
            <a:prstGeom prst="ellipse">
              <a:avLst/>
            </a:prstGeom>
            <a:noFill/>
            <a:ln>
              <a:solidFill>
                <a:srgbClr val="FF182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31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8289"/>
            <a:ext cx="8596668" cy="1320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Evolutionary psychology </a:t>
            </a:r>
            <a:endParaRPr lang="en-US" sz="2800" dirty="0"/>
          </a:p>
          <a:p>
            <a:r>
              <a:rPr lang="en-US" sz="2800" dirty="0"/>
              <a:t>A</a:t>
            </a:r>
            <a:r>
              <a:rPr lang="en-US" sz="2800" dirty="0" smtClean="0"/>
              <a:t>daptations</a:t>
            </a:r>
          </a:p>
          <a:p>
            <a:r>
              <a:rPr lang="en-US" sz="2800" dirty="0" smtClean="0"/>
              <a:t>Suicide as an adaptation</a:t>
            </a:r>
          </a:p>
          <a:p>
            <a:pPr lvl="1"/>
            <a:r>
              <a:rPr lang="en-US" sz="2400" dirty="0" smtClean="0"/>
              <a:t>Seemingly maladaptive  </a:t>
            </a:r>
          </a:p>
          <a:p>
            <a:pPr lvl="1"/>
            <a:r>
              <a:rPr lang="en-US" sz="2400" dirty="0"/>
              <a:t>Hallmark traits</a:t>
            </a:r>
          </a:p>
          <a:p>
            <a:pPr lvl="1"/>
            <a:r>
              <a:rPr lang="en-US" sz="2400" dirty="0"/>
              <a:t>Relationship to depression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41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2643"/>
            <a:ext cx="8596668" cy="13208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5417"/>
            <a:ext cx="8596668" cy="4664754"/>
          </a:xfrm>
        </p:spPr>
        <p:txBody>
          <a:bodyPr>
            <a:noAutofit/>
          </a:bodyPr>
          <a:lstStyle/>
          <a:p>
            <a:r>
              <a:rPr lang="en-US" sz="2400" dirty="0" smtClean="0"/>
              <a:t>Kin-selection hypothesis more strongly predicts suicidal behavior</a:t>
            </a:r>
          </a:p>
          <a:p>
            <a:pPr lvl="1"/>
            <a:r>
              <a:rPr lang="en-US" sz="2000" dirty="0" smtClean="0"/>
              <a:t>Burdensomeness </a:t>
            </a:r>
          </a:p>
          <a:p>
            <a:pPr lvl="1"/>
            <a:r>
              <a:rPr lang="en-US" sz="2000" dirty="0" smtClean="0"/>
              <a:t>Not analytical rumination </a:t>
            </a:r>
          </a:p>
          <a:p>
            <a:r>
              <a:rPr lang="en-US" sz="2400" dirty="0" smtClean="0"/>
              <a:t>Weaker support for bargaining hypothesis </a:t>
            </a:r>
          </a:p>
          <a:p>
            <a:pPr lvl="1"/>
            <a:r>
              <a:rPr lang="en-US" sz="2000" dirty="0" smtClean="0"/>
              <a:t>Some support</a:t>
            </a:r>
          </a:p>
        </p:txBody>
      </p:sp>
    </p:spTree>
    <p:extLst>
      <p:ext uri="{BB962C8B-B14F-4D97-AF65-F5344CB8AC3E}">
        <p14:creationId xmlns:p14="http://schemas.microsoft.com/office/powerpoint/2010/main" val="8084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6046"/>
            <a:ext cx="8596668" cy="3880773"/>
          </a:xfrm>
        </p:spPr>
        <p:txBody>
          <a:bodyPr/>
          <a:lstStyle/>
          <a:p>
            <a:r>
              <a:rPr lang="en-US" sz="2400" dirty="0" smtClean="0"/>
              <a:t>Burdensomeness</a:t>
            </a:r>
          </a:p>
          <a:p>
            <a:pPr lvl="1"/>
            <a:r>
              <a:rPr lang="en-US" sz="2000" dirty="0" smtClean="0"/>
              <a:t>Regression </a:t>
            </a:r>
            <a:r>
              <a:rPr lang="en-US" sz="2000" dirty="0"/>
              <a:t>model </a:t>
            </a:r>
            <a:r>
              <a:rPr lang="en-US" sz="2000" dirty="0" smtClean="0"/>
              <a:t>support</a:t>
            </a:r>
            <a:endParaRPr lang="en-US" sz="2000" dirty="0"/>
          </a:p>
          <a:p>
            <a:pPr lvl="1"/>
            <a:r>
              <a:rPr lang="en-US" sz="2000" dirty="0"/>
              <a:t>Age </a:t>
            </a:r>
            <a:r>
              <a:rPr lang="en-US" sz="2000" dirty="0" smtClean="0"/>
              <a:t>with burdensomeness</a:t>
            </a:r>
          </a:p>
          <a:p>
            <a:pPr lvl="1"/>
            <a:r>
              <a:rPr lang="en-US" sz="2000" dirty="0" smtClean="0"/>
              <a:t>Job of a mother</a:t>
            </a:r>
          </a:p>
          <a:p>
            <a:r>
              <a:rPr lang="en-US" sz="2400" dirty="0" smtClean="0"/>
              <a:t>Suggests suicide could be adaptation</a:t>
            </a:r>
          </a:p>
          <a:p>
            <a:pPr lvl="1"/>
            <a:r>
              <a:rPr lang="en-US" sz="2000" dirty="0" smtClean="0"/>
              <a:t>Does not mean “good”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8971"/>
            <a:ext cx="8596668" cy="1320800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1746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Retrospective and self-report</a:t>
            </a:r>
          </a:p>
          <a:p>
            <a:r>
              <a:rPr lang="en-US" sz="2400" dirty="0" smtClean="0"/>
              <a:t>Lacking a question of general health </a:t>
            </a:r>
          </a:p>
          <a:p>
            <a:r>
              <a:rPr lang="en-US" sz="2400" dirty="0" smtClean="0"/>
              <a:t>Feelings of investment </a:t>
            </a:r>
          </a:p>
          <a:p>
            <a:r>
              <a:rPr lang="en-US" sz="2400" dirty="0" smtClean="0"/>
              <a:t>Seeking help </a:t>
            </a:r>
          </a:p>
          <a:p>
            <a:r>
              <a:rPr lang="en-US" sz="2400" dirty="0" smtClean="0"/>
              <a:t>Perception of support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04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8971"/>
            <a:ext cx="8596668" cy="1320800"/>
          </a:xfrm>
        </p:spPr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643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General population </a:t>
            </a:r>
          </a:p>
          <a:p>
            <a:r>
              <a:rPr lang="en-US" sz="2400" dirty="0" smtClean="0"/>
              <a:t>Actual fatality </a:t>
            </a:r>
          </a:p>
          <a:p>
            <a:r>
              <a:rPr lang="en-US" sz="2400" dirty="0" smtClean="0"/>
              <a:t>Relationship of analytical rumination </a:t>
            </a:r>
          </a:p>
          <a:p>
            <a:r>
              <a:rPr lang="en-US" sz="2400" dirty="0" smtClean="0"/>
              <a:t>Explanations </a:t>
            </a:r>
            <a:r>
              <a:rPr lang="en-US" sz="2400" dirty="0"/>
              <a:t>of burdensomeness</a:t>
            </a:r>
          </a:p>
          <a:p>
            <a:pPr lvl="1"/>
            <a:r>
              <a:rPr lang="en-US" sz="2000" dirty="0" smtClean="0"/>
              <a:t>Therapies</a:t>
            </a:r>
          </a:p>
          <a:p>
            <a:pPr lvl="1"/>
            <a:r>
              <a:rPr lang="en-US" sz="2000" dirty="0"/>
              <a:t>Understand and provide support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2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 would like to thank the Roanoke College Psychology Department and the Honors Program for providing support, funding, and resources for this project. I would also like to thank my committee, Dr. Powell, Dr. Brenzovich, and Dr. </a:t>
            </a:r>
            <a:r>
              <a:rPr lang="en-US" sz="2000" dirty="0" err="1"/>
              <a:t>Poli</a:t>
            </a:r>
            <a:r>
              <a:rPr lang="en-US" sz="2000" dirty="0"/>
              <a:t> for guidance and being exemplars of professionalism. Thanks is hugely extended to Dr. Osterman for </a:t>
            </a:r>
            <a:r>
              <a:rPr lang="en-US" sz="2000" dirty="0" smtClean="0"/>
              <a:t>mentorship, </a:t>
            </a:r>
            <a:r>
              <a:rPr lang="en-US" sz="2000" dirty="0"/>
              <a:t>support, and immense knowledge through the entirety of this </a:t>
            </a:r>
            <a:r>
              <a:rPr lang="en-US" sz="2000" dirty="0" smtClean="0"/>
              <a:t>project.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18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full report for the complete reference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8289"/>
            <a:ext cx="8596668" cy="1320800"/>
          </a:xfrm>
        </p:spPr>
        <p:txBody>
          <a:bodyPr/>
          <a:lstStyle/>
          <a:p>
            <a:r>
              <a:rPr lang="en-US" dirty="0" smtClean="0"/>
              <a:t>Analytical Rumination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Andrews and Thomson, 2009 </a:t>
            </a:r>
          </a:p>
          <a:p>
            <a:r>
              <a:rPr lang="en-US" sz="2400" dirty="0"/>
              <a:t>Symptoms of depression </a:t>
            </a:r>
          </a:p>
          <a:p>
            <a:pPr lvl="1"/>
            <a:r>
              <a:rPr lang="en-US" sz="2200" dirty="0"/>
              <a:t>A</a:t>
            </a:r>
            <a:r>
              <a:rPr lang="en-US" sz="2200" dirty="0" smtClean="0"/>
              <a:t>daptations</a:t>
            </a:r>
            <a:endParaRPr lang="en-US" sz="2200" dirty="0"/>
          </a:p>
          <a:p>
            <a:pPr lvl="1"/>
            <a:r>
              <a:rPr lang="en-US" sz="2000" dirty="0"/>
              <a:t>Rumination </a:t>
            </a:r>
          </a:p>
          <a:p>
            <a:pPr lvl="1"/>
            <a:r>
              <a:rPr lang="en-US" sz="2000" dirty="0"/>
              <a:t>Distraction </a:t>
            </a:r>
            <a:r>
              <a:rPr lang="en-US" sz="2000" dirty="0" smtClean="0"/>
              <a:t>Resistance</a:t>
            </a:r>
          </a:p>
          <a:p>
            <a:r>
              <a:rPr lang="en-US" sz="2400" dirty="0" smtClean="0"/>
              <a:t>Complex problems</a:t>
            </a:r>
          </a:p>
          <a:p>
            <a:pPr lvl="1"/>
            <a:r>
              <a:rPr lang="en-US" sz="2000" dirty="0" smtClean="0"/>
              <a:t>Social </a:t>
            </a:r>
          </a:p>
        </p:txBody>
      </p:sp>
    </p:spTree>
    <p:extLst>
      <p:ext uri="{BB962C8B-B14F-4D97-AF65-F5344CB8AC3E}">
        <p14:creationId xmlns:p14="http://schemas.microsoft.com/office/powerpoint/2010/main" val="4414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4617"/>
            <a:ext cx="8596668" cy="1320800"/>
          </a:xfrm>
        </p:spPr>
        <p:txBody>
          <a:bodyPr/>
          <a:lstStyle/>
          <a:p>
            <a:r>
              <a:rPr lang="en-US" dirty="0" smtClean="0"/>
              <a:t>Hamilton’s Kin-Selection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5417"/>
            <a:ext cx="8596668" cy="4730069"/>
          </a:xfrm>
        </p:spPr>
        <p:txBody>
          <a:bodyPr>
            <a:noAutofit/>
          </a:bodyPr>
          <a:lstStyle/>
          <a:p>
            <a:pPr marL="342900" lvl="1" indent="-342900"/>
            <a:r>
              <a:rPr lang="en-US" sz="2400" dirty="0" smtClean="0"/>
              <a:t>Hamilton’s rule: </a:t>
            </a:r>
            <a:r>
              <a:rPr lang="en-US" sz="2400" dirty="0"/>
              <a:t>B*r </a:t>
            </a:r>
            <a:r>
              <a:rPr lang="en-US" sz="2400" dirty="0">
                <a:sym typeface="Symbol" charset="2"/>
              </a:rPr>
              <a:t></a:t>
            </a:r>
            <a:r>
              <a:rPr lang="en-US" sz="2400" dirty="0"/>
              <a:t> C </a:t>
            </a:r>
            <a:endParaRPr lang="en-US" sz="2400" dirty="0" smtClean="0"/>
          </a:p>
          <a:p>
            <a:pPr lvl="1"/>
            <a:r>
              <a:rPr lang="en-US" sz="2000" dirty="0" smtClean="0"/>
              <a:t>Benefit for kin</a:t>
            </a:r>
          </a:p>
          <a:p>
            <a:pPr lvl="1"/>
            <a:r>
              <a:rPr lang="en-US" sz="2000" dirty="0" smtClean="0"/>
              <a:t>Suicide</a:t>
            </a:r>
            <a:endParaRPr lang="en-US" sz="2000" dirty="0"/>
          </a:p>
          <a:p>
            <a:r>
              <a:rPr lang="en-US" sz="2400" dirty="0" smtClean="0"/>
              <a:t>Analysis includes many factors</a:t>
            </a:r>
          </a:p>
          <a:p>
            <a:pPr lvl="1"/>
            <a:r>
              <a:rPr lang="en-US" sz="2000" dirty="0" smtClean="0"/>
              <a:t>A famine </a:t>
            </a:r>
          </a:p>
          <a:p>
            <a:pPr lvl="1"/>
            <a:r>
              <a:rPr lang="en-US" sz="2000" dirty="0" smtClean="0"/>
              <a:t>Not everyone is as likely to self-sacrifice </a:t>
            </a:r>
          </a:p>
          <a:p>
            <a:pPr lvl="1"/>
            <a:r>
              <a:rPr lang="en-US" sz="2000" dirty="0" smtClean="0"/>
              <a:t>Different representation for each part of the equation</a:t>
            </a:r>
          </a:p>
          <a:p>
            <a:r>
              <a:rPr lang="en-US" sz="2400" dirty="0" smtClean="0"/>
              <a:t>De Catanzaro’s suicidal ideation </a:t>
            </a:r>
          </a:p>
          <a:p>
            <a:pPr lvl="1"/>
            <a:r>
              <a:rPr lang="en-US" sz="2000" dirty="0" smtClean="0"/>
              <a:t>Risk factors</a:t>
            </a:r>
          </a:p>
          <a:p>
            <a:r>
              <a:rPr lang="en-US" sz="2400" dirty="0" smtClean="0"/>
              <a:t>Adaptation?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83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Kin-Selection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Osterman’s initial evidence of suicidal adaptation</a:t>
            </a:r>
          </a:p>
          <a:p>
            <a:r>
              <a:rPr lang="en-US" sz="2400" dirty="0" smtClean="0"/>
              <a:t>Joiner’s importance of burdensomeness</a:t>
            </a:r>
          </a:p>
          <a:p>
            <a:r>
              <a:rPr lang="en-US" sz="2400" dirty="0" smtClean="0"/>
              <a:t>Proposed adaptation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72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7328"/>
            <a:ext cx="8596668" cy="1320800"/>
          </a:xfrm>
        </p:spPr>
        <p:txBody>
          <a:bodyPr/>
          <a:lstStyle/>
          <a:p>
            <a:r>
              <a:rPr lang="en-US" dirty="0" smtClean="0"/>
              <a:t>Bargaining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2761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“Cry for help” (Hagen)</a:t>
            </a:r>
          </a:p>
          <a:p>
            <a:r>
              <a:rPr lang="en-US" sz="2800" dirty="0" smtClean="0"/>
              <a:t>Fatality is a by-product</a:t>
            </a:r>
          </a:p>
          <a:p>
            <a:pPr lvl="1"/>
            <a:r>
              <a:rPr lang="en-US" sz="2400" dirty="0" smtClean="0"/>
              <a:t>Threat to fitness</a:t>
            </a:r>
          </a:p>
          <a:p>
            <a:pPr lvl="1"/>
            <a:r>
              <a:rPr lang="en-US" sz="2400" dirty="0" smtClean="0"/>
              <a:t>Garner social support </a:t>
            </a:r>
          </a:p>
          <a:p>
            <a:pPr lvl="1"/>
            <a:r>
              <a:rPr lang="en-US" sz="2400" dirty="0" smtClean="0"/>
              <a:t>Most suicide attempts are not successful </a:t>
            </a:r>
          </a:p>
          <a:p>
            <a:pPr lvl="1"/>
            <a:r>
              <a:rPr lang="en-US" sz="2400" dirty="0" smtClean="0"/>
              <a:t>Individual support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6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5685"/>
            <a:ext cx="8596668" cy="1320800"/>
          </a:xfrm>
        </p:spPr>
        <p:txBody>
          <a:bodyPr/>
          <a:lstStyle/>
          <a:p>
            <a:r>
              <a:rPr lang="en-US" dirty="0" smtClean="0"/>
              <a:t>Depression and Suicide in Postpartum Mothers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2427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Elevated risk of depression </a:t>
            </a:r>
          </a:p>
          <a:p>
            <a:r>
              <a:rPr lang="en-US" sz="2400" dirty="0" smtClean="0"/>
              <a:t>Positive indicators of fitness </a:t>
            </a:r>
          </a:p>
          <a:p>
            <a:pPr lvl="1"/>
            <a:r>
              <a:rPr lang="en-US" sz="2000" dirty="0" smtClean="0"/>
              <a:t>Protective measures </a:t>
            </a:r>
          </a:p>
          <a:p>
            <a:pPr lvl="1"/>
            <a:r>
              <a:rPr lang="en-US" sz="2000" dirty="0" smtClean="0"/>
              <a:t>28% of maternal deaths were suicide</a:t>
            </a:r>
          </a:p>
          <a:p>
            <a:r>
              <a:rPr lang="en-US" sz="2400" dirty="0" smtClean="0"/>
              <a:t>Postpartum depression </a:t>
            </a:r>
          </a:p>
          <a:p>
            <a:pPr lvl="1"/>
            <a:r>
              <a:rPr lang="en-US" sz="2000" dirty="0" smtClean="0"/>
              <a:t>80% experience “baby blues” and 15% experience PPD</a:t>
            </a:r>
          </a:p>
        </p:txBody>
      </p:sp>
    </p:spTree>
    <p:extLst>
      <p:ext uri="{BB962C8B-B14F-4D97-AF65-F5344CB8AC3E}">
        <p14:creationId xmlns:p14="http://schemas.microsoft.com/office/powerpoint/2010/main" val="17314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Postpartum 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0786"/>
            <a:ext cx="8596668" cy="3880773"/>
          </a:xfrm>
        </p:spPr>
        <p:txBody>
          <a:bodyPr/>
          <a:lstStyle/>
          <a:p>
            <a:r>
              <a:rPr lang="en-US" sz="2800" dirty="0" smtClean="0"/>
              <a:t>Hormonal imbalance </a:t>
            </a:r>
          </a:p>
          <a:p>
            <a:r>
              <a:rPr lang="en-US" sz="2800" dirty="0" smtClean="0"/>
              <a:t>Postpartum Depression is an adaptation (Hagen)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signal of a threat to inclusive fitness</a:t>
            </a:r>
          </a:p>
          <a:p>
            <a:pPr lvl="1"/>
            <a:r>
              <a:rPr lang="en-US" sz="2400" dirty="0"/>
              <a:t>Costly child </a:t>
            </a:r>
            <a:r>
              <a:rPr lang="en-US" sz="2400" dirty="0" smtClean="0"/>
              <a:t>in different circumstances</a:t>
            </a:r>
            <a:endParaRPr lang="en-US" sz="2400" dirty="0"/>
          </a:p>
          <a:p>
            <a:pPr lvl="1"/>
            <a:r>
              <a:rPr lang="en-US" sz="2400" dirty="0" smtClean="0"/>
              <a:t>Help the mother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10281</TotalTime>
  <Words>1753</Words>
  <Application>Microsoft Macintosh PowerPoint</Application>
  <PresentationFormat>Widescreen</PresentationFormat>
  <Paragraphs>594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Calibri</vt:lpstr>
      <vt:lpstr>Symbol</vt:lpstr>
      <vt:lpstr>Times New Roman</vt:lpstr>
      <vt:lpstr>Trebuchet MS</vt:lpstr>
      <vt:lpstr>Wingdings 3</vt:lpstr>
      <vt:lpstr>Arial</vt:lpstr>
      <vt:lpstr>Facet</vt:lpstr>
      <vt:lpstr>Suicide Risk in Postpartum Mothers: A Test of the Kin-Selection Hypothesis of Suicidality </vt:lpstr>
      <vt:lpstr>Overview</vt:lpstr>
      <vt:lpstr>Introduction</vt:lpstr>
      <vt:lpstr>Analytical Rumination Hypothesis</vt:lpstr>
      <vt:lpstr>Hamilton’s Kin-Selection Theory</vt:lpstr>
      <vt:lpstr>Kin-Selection Hypothesis</vt:lpstr>
      <vt:lpstr>Bargaining Hypothesis </vt:lpstr>
      <vt:lpstr>Depression and Suicide in Postpartum Mothers </vt:lpstr>
      <vt:lpstr>Postpartum Depression </vt:lpstr>
      <vt:lpstr>Integration of Depression and Suicide Hypotheses </vt:lpstr>
      <vt:lpstr>Analytical Rumination Hypothesis With Suicide Hypotheses </vt:lpstr>
      <vt:lpstr>Current Study</vt:lpstr>
      <vt:lpstr>Kin-Selection Derived Hypotheses</vt:lpstr>
      <vt:lpstr>Kin-Selection Derived Hypotheses</vt:lpstr>
      <vt:lpstr>Bargaining Model Derived Hypotheses </vt:lpstr>
      <vt:lpstr>Bargaining Model Derived Hypotheses </vt:lpstr>
      <vt:lpstr>Participants </vt:lpstr>
      <vt:lpstr>Survey </vt:lpstr>
      <vt:lpstr>Past Measures</vt:lpstr>
      <vt:lpstr>Dependent Variable Measures</vt:lpstr>
      <vt:lpstr>Kin-Selection Measures </vt:lpstr>
      <vt:lpstr>Bargaining Hypothesis Measure</vt:lpstr>
      <vt:lpstr>Descriptive Results</vt:lpstr>
      <vt:lpstr>PowerPoint Presentation</vt:lpstr>
      <vt:lpstr>Correlations for Suicidal Behavior</vt:lpstr>
      <vt:lpstr>Regression Models</vt:lpstr>
      <vt:lpstr>PowerPoint Presentation</vt:lpstr>
      <vt:lpstr>PowerPoint Presentation</vt:lpstr>
      <vt:lpstr>PowerPoint Presentation</vt:lpstr>
      <vt:lpstr>Discussion</vt:lpstr>
      <vt:lpstr>Discussion </vt:lpstr>
      <vt:lpstr>Limitations</vt:lpstr>
      <vt:lpstr>Future Directions</vt:lpstr>
      <vt:lpstr>Acknowledgement </vt:lpstr>
      <vt:lpstr>References</vt:lpstr>
      <vt:lpstr>Questions?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Risk in Postpartum Mothers: A Test of the Kin-Selection Hypothesis of Suicidality </dc:title>
  <dc:creator>Mulford, Hayley</dc:creator>
  <cp:lastModifiedBy>Mulford, Hayley</cp:lastModifiedBy>
  <cp:revision>59</cp:revision>
  <dcterms:created xsi:type="dcterms:W3CDTF">2020-04-14T22:51:18Z</dcterms:created>
  <dcterms:modified xsi:type="dcterms:W3CDTF">2020-04-22T16:12:13Z</dcterms:modified>
</cp:coreProperties>
</file>